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47"/>
  </p:notesMasterIdLst>
  <p:sldIdLst>
    <p:sldId id="256" r:id="rId5"/>
    <p:sldId id="257" r:id="rId6"/>
    <p:sldId id="263" r:id="rId7"/>
    <p:sldId id="959" r:id="rId8"/>
    <p:sldId id="1005" r:id="rId9"/>
    <p:sldId id="995" r:id="rId10"/>
    <p:sldId id="1009" r:id="rId11"/>
    <p:sldId id="997" r:id="rId12"/>
    <p:sldId id="271" r:id="rId13"/>
    <p:sldId id="982" r:id="rId14"/>
    <p:sldId id="420" r:id="rId15"/>
    <p:sldId id="1026" r:id="rId16"/>
    <p:sldId id="1011" r:id="rId17"/>
    <p:sldId id="355" r:id="rId18"/>
    <p:sldId id="1019" r:id="rId19"/>
    <p:sldId id="280" r:id="rId20"/>
    <p:sldId id="1028" r:id="rId21"/>
    <p:sldId id="1020" r:id="rId22"/>
    <p:sldId id="282" r:id="rId23"/>
    <p:sldId id="904" r:id="rId24"/>
    <p:sldId id="907" r:id="rId25"/>
    <p:sldId id="278" r:id="rId26"/>
    <p:sldId id="913" r:id="rId27"/>
    <p:sldId id="916" r:id="rId28"/>
    <p:sldId id="917" r:id="rId29"/>
    <p:sldId id="931" r:id="rId30"/>
    <p:sldId id="921" r:id="rId31"/>
    <p:sldId id="988" r:id="rId32"/>
    <p:sldId id="922" r:id="rId33"/>
    <p:sldId id="923" r:id="rId34"/>
    <p:sldId id="924" r:id="rId35"/>
    <p:sldId id="926" r:id="rId36"/>
    <p:sldId id="939" r:id="rId37"/>
    <p:sldId id="932" r:id="rId38"/>
    <p:sldId id="936" r:id="rId39"/>
    <p:sldId id="940" r:id="rId40"/>
    <p:sldId id="991" r:id="rId41"/>
    <p:sldId id="990" r:id="rId42"/>
    <p:sldId id="941" r:id="rId43"/>
    <p:sldId id="942" r:id="rId44"/>
    <p:sldId id="944" r:id="rId45"/>
    <p:sldId id="262" r:id="rId4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32515"/>
    <a:srgbClr val="84A43F"/>
    <a:srgbClr val="D3513B"/>
    <a:srgbClr val="E5E74B"/>
    <a:srgbClr val="70A800"/>
    <a:srgbClr val="9DA590"/>
    <a:srgbClr val="767E67"/>
    <a:srgbClr val="E2D09E"/>
    <a:srgbClr val="A2BE67"/>
    <a:srgbClr val="FF2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B1BF4F-2A53-47BC-93A8-E83185A29D40}" v="8" dt="2023-03-03T07:11:47.271"/>
    <p1510:client id="{61307E1F-6BC8-4B4B-9C16-BA64E7A750BA}" v="1" dt="2023-03-02T23:14:22.0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26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169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nja Bernat Gazibara" userId="763747b1-d581-4682-bc63-5ac54c13cc84" providerId="ADAL" clId="{19B1BF4F-2A53-47BC-93A8-E83185A29D40}"/>
    <pc:docChg chg="custSel addSld delSld modSld sldOrd">
      <pc:chgData name="Sanja Bernat Gazibara" userId="763747b1-d581-4682-bc63-5ac54c13cc84" providerId="ADAL" clId="{19B1BF4F-2A53-47BC-93A8-E83185A29D40}" dt="2023-03-03T07:11:47.268" v="88"/>
      <pc:docMkLst>
        <pc:docMk/>
      </pc:docMkLst>
      <pc:sldChg chg="addSp delSp modSp add mod">
        <pc:chgData name="Sanja Bernat Gazibara" userId="763747b1-d581-4682-bc63-5ac54c13cc84" providerId="ADAL" clId="{19B1BF4F-2A53-47BC-93A8-E83185A29D40}" dt="2023-03-03T07:10:09.166" v="85" actId="1076"/>
        <pc:sldMkLst>
          <pc:docMk/>
          <pc:sldMk cId="27228102" sldId="282"/>
        </pc:sldMkLst>
        <pc:spChg chg="mod">
          <ac:chgData name="Sanja Bernat Gazibara" userId="763747b1-d581-4682-bc63-5ac54c13cc84" providerId="ADAL" clId="{19B1BF4F-2A53-47BC-93A8-E83185A29D40}" dt="2023-03-03T07:09:59.240" v="84" actId="20577"/>
          <ac:spMkLst>
            <pc:docMk/>
            <pc:sldMk cId="27228102" sldId="282"/>
            <ac:spMk id="15" creationId="{07F2EFE3-6738-0423-09E4-0C7BB91681CE}"/>
          </ac:spMkLst>
        </pc:spChg>
        <pc:spChg chg="mod">
          <ac:chgData name="Sanja Bernat Gazibara" userId="763747b1-d581-4682-bc63-5ac54c13cc84" providerId="ADAL" clId="{19B1BF4F-2A53-47BC-93A8-E83185A29D40}" dt="2023-03-03T07:10:09.166" v="85" actId="1076"/>
          <ac:spMkLst>
            <pc:docMk/>
            <pc:sldMk cId="27228102" sldId="282"/>
            <ac:spMk id="17" creationId="{52303CDA-9A8F-0B77-4646-F339D6DCE40D}"/>
          </ac:spMkLst>
        </pc:spChg>
        <pc:picChg chg="add mod modCrop">
          <ac:chgData name="Sanja Bernat Gazibara" userId="763747b1-d581-4682-bc63-5ac54c13cc84" providerId="ADAL" clId="{19B1BF4F-2A53-47BC-93A8-E83185A29D40}" dt="2023-03-03T07:09:29.654" v="71" actId="1076"/>
          <ac:picMkLst>
            <pc:docMk/>
            <pc:sldMk cId="27228102" sldId="282"/>
            <ac:picMk id="3" creationId="{1EF1BA9E-C4BE-2C89-644F-46CD00148419}"/>
          </ac:picMkLst>
        </pc:picChg>
        <pc:picChg chg="del">
          <ac:chgData name="Sanja Bernat Gazibara" userId="763747b1-d581-4682-bc63-5ac54c13cc84" providerId="ADAL" clId="{19B1BF4F-2A53-47BC-93A8-E83185A29D40}" dt="2023-03-03T07:08:33.641" v="60" actId="478"/>
          <ac:picMkLst>
            <pc:docMk/>
            <pc:sldMk cId="27228102" sldId="282"/>
            <ac:picMk id="9" creationId="{2E69D2F3-46CF-237A-21D1-6B649284EABE}"/>
          </ac:picMkLst>
        </pc:picChg>
      </pc:sldChg>
      <pc:sldChg chg="add">
        <pc:chgData name="Sanja Bernat Gazibara" userId="763747b1-d581-4682-bc63-5ac54c13cc84" providerId="ADAL" clId="{19B1BF4F-2A53-47BC-93A8-E83185A29D40}" dt="2023-03-03T07:11:47.268" v="88"/>
        <pc:sldMkLst>
          <pc:docMk/>
          <pc:sldMk cId="3610693991" sldId="355"/>
        </pc:sldMkLst>
      </pc:sldChg>
      <pc:sldChg chg="addSp modSp mod">
        <pc:chgData name="Sanja Bernat Gazibara" userId="763747b1-d581-4682-bc63-5ac54c13cc84" providerId="ADAL" clId="{19B1BF4F-2A53-47BC-93A8-E83185A29D40}" dt="2023-03-03T07:10:39.349" v="87" actId="1076"/>
        <pc:sldMkLst>
          <pc:docMk/>
          <pc:sldMk cId="1348204413" sldId="1011"/>
        </pc:sldMkLst>
        <pc:picChg chg="add mod">
          <ac:chgData name="Sanja Bernat Gazibara" userId="763747b1-d581-4682-bc63-5ac54c13cc84" providerId="ADAL" clId="{19B1BF4F-2A53-47BC-93A8-E83185A29D40}" dt="2023-03-03T07:10:39.349" v="87" actId="1076"/>
          <ac:picMkLst>
            <pc:docMk/>
            <pc:sldMk cId="1348204413" sldId="1011"/>
            <ac:picMk id="4" creationId="{21E4FB87-0C7D-7A22-A86B-47450B85498A}"/>
          </ac:picMkLst>
        </pc:picChg>
      </pc:sldChg>
      <pc:sldChg chg="addSp delSp modSp mod ord">
        <pc:chgData name="Sanja Bernat Gazibara" userId="763747b1-d581-4682-bc63-5ac54c13cc84" providerId="ADAL" clId="{19B1BF4F-2A53-47BC-93A8-E83185A29D40}" dt="2023-03-03T07:08:22.440" v="59" actId="113"/>
        <pc:sldMkLst>
          <pc:docMk/>
          <pc:sldMk cId="2935833493" sldId="1020"/>
        </pc:sldMkLst>
        <pc:spChg chg="del">
          <ac:chgData name="Sanja Bernat Gazibara" userId="763747b1-d581-4682-bc63-5ac54c13cc84" providerId="ADAL" clId="{19B1BF4F-2A53-47BC-93A8-E83185A29D40}" dt="2023-03-03T07:08:15.125" v="58" actId="478"/>
          <ac:spMkLst>
            <pc:docMk/>
            <pc:sldMk cId="2935833493" sldId="1020"/>
            <ac:spMk id="9" creationId="{AB7051DB-A780-0308-30C2-BFAD0E1D8E28}"/>
          </ac:spMkLst>
        </pc:spChg>
        <pc:spChg chg="mod">
          <ac:chgData name="Sanja Bernat Gazibara" userId="763747b1-d581-4682-bc63-5ac54c13cc84" providerId="ADAL" clId="{19B1BF4F-2A53-47BC-93A8-E83185A29D40}" dt="2023-03-03T07:08:22.440" v="59" actId="113"/>
          <ac:spMkLst>
            <pc:docMk/>
            <pc:sldMk cId="2935833493" sldId="1020"/>
            <ac:spMk id="12" creationId="{AFBB1BE3-19DC-4088-82E7-2A1BE020230C}"/>
          </ac:spMkLst>
        </pc:spChg>
        <pc:graphicFrameChg chg="del">
          <ac:chgData name="Sanja Bernat Gazibara" userId="763747b1-d581-4682-bc63-5ac54c13cc84" providerId="ADAL" clId="{19B1BF4F-2A53-47BC-93A8-E83185A29D40}" dt="2023-03-03T07:07:45.575" v="54" actId="478"/>
          <ac:graphicFrameMkLst>
            <pc:docMk/>
            <pc:sldMk cId="2935833493" sldId="1020"/>
            <ac:graphicFrameMk id="5" creationId="{89AB4CD9-3075-2A18-1279-E3B80AEC7912}"/>
          </ac:graphicFrameMkLst>
        </pc:graphicFrameChg>
        <pc:picChg chg="add mod">
          <ac:chgData name="Sanja Bernat Gazibara" userId="763747b1-d581-4682-bc63-5ac54c13cc84" providerId="ADAL" clId="{19B1BF4F-2A53-47BC-93A8-E83185A29D40}" dt="2023-03-03T06:35:04.240" v="6" actId="1076"/>
          <ac:picMkLst>
            <pc:docMk/>
            <pc:sldMk cId="2935833493" sldId="1020"/>
            <ac:picMk id="8" creationId="{3746AC5E-5227-EF3F-0CE0-2CD464F47EC0}"/>
          </ac:picMkLst>
        </pc:picChg>
        <pc:picChg chg="add del mod">
          <ac:chgData name="Sanja Bernat Gazibara" userId="763747b1-d581-4682-bc63-5ac54c13cc84" providerId="ADAL" clId="{19B1BF4F-2A53-47BC-93A8-E83185A29D40}" dt="2023-03-03T07:07:01.549" v="44" actId="478"/>
          <ac:picMkLst>
            <pc:docMk/>
            <pc:sldMk cId="2935833493" sldId="1020"/>
            <ac:picMk id="10" creationId="{497778DC-10DD-4768-04D8-C737168A2EF8}"/>
          </ac:picMkLst>
        </pc:picChg>
        <pc:picChg chg="add mod modCrop">
          <ac:chgData name="Sanja Bernat Gazibara" userId="763747b1-d581-4682-bc63-5ac54c13cc84" providerId="ADAL" clId="{19B1BF4F-2A53-47BC-93A8-E83185A29D40}" dt="2023-03-03T07:07:37.083" v="53" actId="1076"/>
          <ac:picMkLst>
            <pc:docMk/>
            <pc:sldMk cId="2935833493" sldId="1020"/>
            <ac:picMk id="13" creationId="{9C23AD64-AC63-AC81-4BEE-5FF4B62100A3}"/>
          </ac:picMkLst>
        </pc:picChg>
        <pc:picChg chg="del">
          <ac:chgData name="Sanja Bernat Gazibara" userId="763747b1-d581-4682-bc63-5ac54c13cc84" providerId="ADAL" clId="{19B1BF4F-2A53-47BC-93A8-E83185A29D40}" dt="2023-03-03T07:06:59.440" v="42" actId="478"/>
          <ac:picMkLst>
            <pc:docMk/>
            <pc:sldMk cId="2935833493" sldId="1020"/>
            <ac:picMk id="24" creationId="{5F57DE19-A278-E0A4-C75B-A97D48CD3463}"/>
          </ac:picMkLst>
        </pc:picChg>
      </pc:sldChg>
      <pc:sldChg chg="addSp modSp del mod">
        <pc:chgData name="Sanja Bernat Gazibara" userId="763747b1-d581-4682-bc63-5ac54c13cc84" providerId="ADAL" clId="{19B1BF4F-2A53-47BC-93A8-E83185A29D40}" dt="2023-03-03T07:07:56.272" v="57" actId="47"/>
        <pc:sldMkLst>
          <pc:docMk/>
          <pc:sldMk cId="2621996415" sldId="1027"/>
        </pc:sldMkLst>
        <pc:picChg chg="add mod">
          <ac:chgData name="Sanja Bernat Gazibara" userId="763747b1-d581-4682-bc63-5ac54c13cc84" providerId="ADAL" clId="{19B1BF4F-2A53-47BC-93A8-E83185A29D40}" dt="2023-03-03T06:34:55.606" v="4" actId="1076"/>
          <ac:picMkLst>
            <pc:docMk/>
            <pc:sldMk cId="2621996415" sldId="1027"/>
            <ac:picMk id="2" creationId="{E4224EA6-37BE-3FAF-DC7F-2F446B7966D6}"/>
          </ac:picMkLst>
        </pc:picChg>
      </pc:sldChg>
      <pc:sldChg chg="addSp delSp modSp add mod">
        <pc:chgData name="Sanja Bernat Gazibara" userId="763747b1-d581-4682-bc63-5ac54c13cc84" providerId="ADAL" clId="{19B1BF4F-2A53-47BC-93A8-E83185A29D40}" dt="2023-03-03T07:06:15.948" v="41" actId="20577"/>
        <pc:sldMkLst>
          <pc:docMk/>
          <pc:sldMk cId="770002638" sldId="1028"/>
        </pc:sldMkLst>
        <pc:spChg chg="del">
          <ac:chgData name="Sanja Bernat Gazibara" userId="763747b1-d581-4682-bc63-5ac54c13cc84" providerId="ADAL" clId="{19B1BF4F-2A53-47BC-93A8-E83185A29D40}" dt="2023-03-03T06:32:14.439" v="1" actId="478"/>
          <ac:spMkLst>
            <pc:docMk/>
            <pc:sldMk cId="770002638" sldId="1028"/>
            <ac:spMk id="8" creationId="{658F903B-CBAF-EE63-E2D2-5FDD2B198092}"/>
          </ac:spMkLst>
        </pc:spChg>
        <pc:spChg chg="add mod">
          <ac:chgData name="Sanja Bernat Gazibara" userId="763747b1-d581-4682-bc63-5ac54c13cc84" providerId="ADAL" clId="{19B1BF4F-2A53-47BC-93A8-E83185A29D40}" dt="2023-03-03T07:06:15.948" v="41" actId="20577"/>
          <ac:spMkLst>
            <pc:docMk/>
            <pc:sldMk cId="770002638" sldId="1028"/>
            <ac:spMk id="12" creationId="{727152C9-0FEE-DF7F-463B-2309D1A68E9C}"/>
          </ac:spMkLst>
        </pc:spChg>
        <pc:picChg chg="add mod ord">
          <ac:chgData name="Sanja Bernat Gazibara" userId="763747b1-d581-4682-bc63-5ac54c13cc84" providerId="ADAL" clId="{19B1BF4F-2A53-47BC-93A8-E83185A29D40}" dt="2023-03-03T07:05:56.572" v="16" actId="166"/>
          <ac:picMkLst>
            <pc:docMk/>
            <pc:sldMk cId="770002638" sldId="1028"/>
            <ac:picMk id="5" creationId="{4964F4AB-ABA4-6069-E714-861949919DA7}"/>
          </ac:picMkLst>
        </pc:picChg>
        <pc:picChg chg="del">
          <ac:chgData name="Sanja Bernat Gazibara" userId="763747b1-d581-4682-bc63-5ac54c13cc84" providerId="ADAL" clId="{19B1BF4F-2A53-47BC-93A8-E83185A29D40}" dt="2023-03-03T06:32:14.439" v="1" actId="478"/>
          <ac:picMkLst>
            <pc:docMk/>
            <pc:sldMk cId="770002638" sldId="1028"/>
            <ac:picMk id="9" creationId="{4EBF9672-6357-0F74-99B8-7D3A9C3E4D79}"/>
          </ac:picMkLst>
        </pc:picChg>
        <pc:picChg chg="add mod modCrop">
          <ac:chgData name="Sanja Bernat Gazibara" userId="763747b1-d581-4682-bc63-5ac54c13cc84" providerId="ADAL" clId="{19B1BF4F-2A53-47BC-93A8-E83185A29D40}" dt="2023-03-03T07:05:52.663" v="15" actId="1076"/>
          <ac:picMkLst>
            <pc:docMk/>
            <pc:sldMk cId="770002638" sldId="1028"/>
            <ac:picMk id="11" creationId="{8C8CD1D1-C0A9-A700-B793-09387178BDBD}"/>
          </ac:picMkLst>
        </pc:picChg>
      </pc:sldChg>
    </pc:docChg>
  </pc:docChgLst>
  <pc:docChgLst>
    <pc:chgData name="Sanja Bernat Gazibara" userId="763747b1-d581-4682-bc63-5ac54c13cc84" providerId="ADAL" clId="{34F338E7-17E2-4025-9410-3A6D892A6693}"/>
    <pc:docChg chg="delSld">
      <pc:chgData name="Sanja Bernat Gazibara" userId="763747b1-d581-4682-bc63-5ac54c13cc84" providerId="ADAL" clId="{34F338E7-17E2-4025-9410-3A6D892A6693}" dt="2023-03-02T21:30:41.667" v="0" actId="47"/>
      <pc:docMkLst>
        <pc:docMk/>
      </pc:docMkLst>
      <pc:sldChg chg="del">
        <pc:chgData name="Sanja Bernat Gazibara" userId="763747b1-d581-4682-bc63-5ac54c13cc84" providerId="ADAL" clId="{34F338E7-17E2-4025-9410-3A6D892A6693}" dt="2023-03-02T21:30:41.667" v="0" actId="47"/>
        <pc:sldMkLst>
          <pc:docMk/>
          <pc:sldMk cId="3610693991" sldId="355"/>
        </pc:sldMkLst>
      </pc:sldChg>
    </pc:docChg>
  </pc:docChgLst>
  <pc:docChgLst>
    <pc:chgData name="Martin Krkač" userId="77ed7205-a831-4899-ac54-88c06e871037" providerId="ADAL" clId="{61307E1F-6BC8-4B4B-9C16-BA64E7A750BA}"/>
    <pc:docChg chg="addSld modSld">
      <pc:chgData name="Martin Krkač" userId="77ed7205-a831-4899-ac54-88c06e871037" providerId="ADAL" clId="{61307E1F-6BC8-4B4B-9C16-BA64E7A750BA}" dt="2023-03-02T23:14:22.080" v="0"/>
      <pc:docMkLst>
        <pc:docMk/>
      </pc:docMkLst>
      <pc:sldChg chg="add">
        <pc:chgData name="Martin Krkač" userId="77ed7205-a831-4899-ac54-88c06e871037" providerId="ADAL" clId="{61307E1F-6BC8-4B4B-9C16-BA64E7A750BA}" dt="2023-03-02T23:14:22.080" v="0"/>
        <pc:sldMkLst>
          <pc:docMk/>
          <pc:sldMk cId="1740597042" sldId="278"/>
        </pc:sldMkLst>
      </pc:sldChg>
      <pc:sldChg chg="add">
        <pc:chgData name="Martin Krkač" userId="77ed7205-a831-4899-ac54-88c06e871037" providerId="ADAL" clId="{61307E1F-6BC8-4B4B-9C16-BA64E7A750BA}" dt="2023-03-02T23:14:22.080" v="0"/>
        <pc:sldMkLst>
          <pc:docMk/>
          <pc:sldMk cId="3024326722" sldId="904"/>
        </pc:sldMkLst>
      </pc:sldChg>
      <pc:sldChg chg="add">
        <pc:chgData name="Martin Krkač" userId="77ed7205-a831-4899-ac54-88c06e871037" providerId="ADAL" clId="{61307E1F-6BC8-4B4B-9C16-BA64E7A750BA}" dt="2023-03-02T23:14:22.080" v="0"/>
        <pc:sldMkLst>
          <pc:docMk/>
          <pc:sldMk cId="3708784194" sldId="907"/>
        </pc:sldMkLst>
      </pc:sldChg>
      <pc:sldChg chg="add">
        <pc:chgData name="Martin Krkač" userId="77ed7205-a831-4899-ac54-88c06e871037" providerId="ADAL" clId="{61307E1F-6BC8-4B4B-9C16-BA64E7A750BA}" dt="2023-03-02T23:14:22.080" v="0"/>
        <pc:sldMkLst>
          <pc:docMk/>
          <pc:sldMk cId="2488008084" sldId="913"/>
        </pc:sldMkLst>
      </pc:sldChg>
      <pc:sldChg chg="add">
        <pc:chgData name="Martin Krkač" userId="77ed7205-a831-4899-ac54-88c06e871037" providerId="ADAL" clId="{61307E1F-6BC8-4B4B-9C16-BA64E7A750BA}" dt="2023-03-02T23:14:22.080" v="0"/>
        <pc:sldMkLst>
          <pc:docMk/>
          <pc:sldMk cId="3940318182" sldId="916"/>
        </pc:sldMkLst>
      </pc:sldChg>
      <pc:sldChg chg="add">
        <pc:chgData name="Martin Krkač" userId="77ed7205-a831-4899-ac54-88c06e871037" providerId="ADAL" clId="{61307E1F-6BC8-4B4B-9C16-BA64E7A750BA}" dt="2023-03-02T23:14:22.080" v="0"/>
        <pc:sldMkLst>
          <pc:docMk/>
          <pc:sldMk cId="1311590470" sldId="917"/>
        </pc:sldMkLst>
      </pc:sldChg>
      <pc:sldChg chg="add">
        <pc:chgData name="Martin Krkač" userId="77ed7205-a831-4899-ac54-88c06e871037" providerId="ADAL" clId="{61307E1F-6BC8-4B4B-9C16-BA64E7A750BA}" dt="2023-03-02T23:14:22.080" v="0"/>
        <pc:sldMkLst>
          <pc:docMk/>
          <pc:sldMk cId="816598360" sldId="921"/>
        </pc:sldMkLst>
      </pc:sldChg>
      <pc:sldChg chg="add">
        <pc:chgData name="Martin Krkač" userId="77ed7205-a831-4899-ac54-88c06e871037" providerId="ADAL" clId="{61307E1F-6BC8-4B4B-9C16-BA64E7A750BA}" dt="2023-03-02T23:14:22.080" v="0"/>
        <pc:sldMkLst>
          <pc:docMk/>
          <pc:sldMk cId="3037581347" sldId="922"/>
        </pc:sldMkLst>
      </pc:sldChg>
      <pc:sldChg chg="add">
        <pc:chgData name="Martin Krkač" userId="77ed7205-a831-4899-ac54-88c06e871037" providerId="ADAL" clId="{61307E1F-6BC8-4B4B-9C16-BA64E7A750BA}" dt="2023-03-02T23:14:22.080" v="0"/>
        <pc:sldMkLst>
          <pc:docMk/>
          <pc:sldMk cId="446986218" sldId="923"/>
        </pc:sldMkLst>
      </pc:sldChg>
      <pc:sldChg chg="add">
        <pc:chgData name="Martin Krkač" userId="77ed7205-a831-4899-ac54-88c06e871037" providerId="ADAL" clId="{61307E1F-6BC8-4B4B-9C16-BA64E7A750BA}" dt="2023-03-02T23:14:22.080" v="0"/>
        <pc:sldMkLst>
          <pc:docMk/>
          <pc:sldMk cId="3804725045" sldId="924"/>
        </pc:sldMkLst>
      </pc:sldChg>
      <pc:sldChg chg="add">
        <pc:chgData name="Martin Krkač" userId="77ed7205-a831-4899-ac54-88c06e871037" providerId="ADAL" clId="{61307E1F-6BC8-4B4B-9C16-BA64E7A750BA}" dt="2023-03-02T23:14:22.080" v="0"/>
        <pc:sldMkLst>
          <pc:docMk/>
          <pc:sldMk cId="1366898852" sldId="926"/>
        </pc:sldMkLst>
      </pc:sldChg>
      <pc:sldChg chg="add">
        <pc:chgData name="Martin Krkač" userId="77ed7205-a831-4899-ac54-88c06e871037" providerId="ADAL" clId="{61307E1F-6BC8-4B4B-9C16-BA64E7A750BA}" dt="2023-03-02T23:14:22.080" v="0"/>
        <pc:sldMkLst>
          <pc:docMk/>
          <pc:sldMk cId="382074799" sldId="931"/>
        </pc:sldMkLst>
      </pc:sldChg>
      <pc:sldChg chg="add">
        <pc:chgData name="Martin Krkač" userId="77ed7205-a831-4899-ac54-88c06e871037" providerId="ADAL" clId="{61307E1F-6BC8-4B4B-9C16-BA64E7A750BA}" dt="2023-03-02T23:14:22.080" v="0"/>
        <pc:sldMkLst>
          <pc:docMk/>
          <pc:sldMk cId="775483411" sldId="932"/>
        </pc:sldMkLst>
      </pc:sldChg>
      <pc:sldChg chg="add">
        <pc:chgData name="Martin Krkač" userId="77ed7205-a831-4899-ac54-88c06e871037" providerId="ADAL" clId="{61307E1F-6BC8-4B4B-9C16-BA64E7A750BA}" dt="2023-03-02T23:14:22.080" v="0"/>
        <pc:sldMkLst>
          <pc:docMk/>
          <pc:sldMk cId="4239741092" sldId="936"/>
        </pc:sldMkLst>
      </pc:sldChg>
      <pc:sldChg chg="add">
        <pc:chgData name="Martin Krkač" userId="77ed7205-a831-4899-ac54-88c06e871037" providerId="ADAL" clId="{61307E1F-6BC8-4B4B-9C16-BA64E7A750BA}" dt="2023-03-02T23:14:22.080" v="0"/>
        <pc:sldMkLst>
          <pc:docMk/>
          <pc:sldMk cId="3062316176" sldId="939"/>
        </pc:sldMkLst>
      </pc:sldChg>
      <pc:sldChg chg="add">
        <pc:chgData name="Martin Krkač" userId="77ed7205-a831-4899-ac54-88c06e871037" providerId="ADAL" clId="{61307E1F-6BC8-4B4B-9C16-BA64E7A750BA}" dt="2023-03-02T23:14:22.080" v="0"/>
        <pc:sldMkLst>
          <pc:docMk/>
          <pc:sldMk cId="3607498805" sldId="940"/>
        </pc:sldMkLst>
      </pc:sldChg>
      <pc:sldChg chg="add">
        <pc:chgData name="Martin Krkač" userId="77ed7205-a831-4899-ac54-88c06e871037" providerId="ADAL" clId="{61307E1F-6BC8-4B4B-9C16-BA64E7A750BA}" dt="2023-03-02T23:14:22.080" v="0"/>
        <pc:sldMkLst>
          <pc:docMk/>
          <pc:sldMk cId="593397812" sldId="941"/>
        </pc:sldMkLst>
      </pc:sldChg>
      <pc:sldChg chg="add">
        <pc:chgData name="Martin Krkač" userId="77ed7205-a831-4899-ac54-88c06e871037" providerId="ADAL" clId="{61307E1F-6BC8-4B4B-9C16-BA64E7A750BA}" dt="2023-03-02T23:14:22.080" v="0"/>
        <pc:sldMkLst>
          <pc:docMk/>
          <pc:sldMk cId="3945764720" sldId="942"/>
        </pc:sldMkLst>
      </pc:sldChg>
      <pc:sldChg chg="add">
        <pc:chgData name="Martin Krkač" userId="77ed7205-a831-4899-ac54-88c06e871037" providerId="ADAL" clId="{61307E1F-6BC8-4B4B-9C16-BA64E7A750BA}" dt="2023-03-02T23:14:22.080" v="0"/>
        <pc:sldMkLst>
          <pc:docMk/>
          <pc:sldMk cId="299565314" sldId="944"/>
        </pc:sldMkLst>
      </pc:sldChg>
      <pc:sldChg chg="add">
        <pc:chgData name="Martin Krkač" userId="77ed7205-a831-4899-ac54-88c06e871037" providerId="ADAL" clId="{61307E1F-6BC8-4B4B-9C16-BA64E7A750BA}" dt="2023-03-02T23:14:22.080" v="0"/>
        <pc:sldMkLst>
          <pc:docMk/>
          <pc:sldMk cId="1599593370" sldId="988"/>
        </pc:sldMkLst>
      </pc:sldChg>
      <pc:sldChg chg="add">
        <pc:chgData name="Martin Krkač" userId="77ed7205-a831-4899-ac54-88c06e871037" providerId="ADAL" clId="{61307E1F-6BC8-4B4B-9C16-BA64E7A750BA}" dt="2023-03-02T23:14:22.080" v="0"/>
        <pc:sldMkLst>
          <pc:docMk/>
          <pc:sldMk cId="2526699531" sldId="990"/>
        </pc:sldMkLst>
      </pc:sldChg>
      <pc:sldChg chg="add">
        <pc:chgData name="Martin Krkač" userId="77ed7205-a831-4899-ac54-88c06e871037" providerId="ADAL" clId="{61307E1F-6BC8-4B4B-9C16-BA64E7A750BA}" dt="2023-03-02T23:14:22.080" v="0"/>
        <pc:sldMkLst>
          <pc:docMk/>
          <pc:sldMk cId="2025530315" sldId="99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A32826-A0C4-45AC-BA6E-1D97D463D772}" type="datetimeFigureOut">
              <a:rPr lang="hr-HR" smtClean="0"/>
              <a:t>03.03.2023.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AB3460-630E-49DB-8400-BBB71A3CBB2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47390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sz="100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7FC356-FD0B-4AE5-AB5A-38030E6E9E44}" type="slidenum">
              <a:rPr lang="hr-HR" altLang="sr-Latn-RS" smtClean="0"/>
              <a:pPr/>
              <a:t>11</a:t>
            </a:fld>
            <a:endParaRPr lang="hr-HR" altLang="sr-Latn-RS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42485808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sz="100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7FC356-FD0B-4AE5-AB5A-38030E6E9E44}" type="slidenum">
              <a:rPr lang="hr-HR" altLang="sr-Latn-RS" smtClean="0"/>
              <a:pPr/>
              <a:t>12</a:t>
            </a:fld>
            <a:endParaRPr lang="hr-HR" altLang="sr-Latn-RS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6334750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7FC356-FD0B-4AE5-AB5A-38030E6E9E44}" type="slidenum">
              <a:rPr lang="hr-HR" altLang="sr-Latn-RS" smtClean="0"/>
              <a:pPr/>
              <a:t>14</a:t>
            </a:fld>
            <a:endParaRPr lang="hr-HR" altLang="sr-Latn-RS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34361505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AB3460-630E-49DB-8400-BBB71A3CBB2E}" type="slidenum">
              <a:rPr lang="hr-HR" smtClean="0"/>
              <a:t>40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39885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0E046-EF0E-496B-ADAA-D3C88F978C46}" type="datetimeFigureOut">
              <a:rPr lang="hr-HR" smtClean="0"/>
              <a:t>03.03.2023.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F1C53-A91C-484B-9540-0973BA16410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96575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0E046-EF0E-496B-ADAA-D3C88F978C46}" type="datetimeFigureOut">
              <a:rPr lang="hr-HR" smtClean="0"/>
              <a:t>03.03.2023.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F1C53-A91C-484B-9540-0973BA16410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68478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0E046-EF0E-496B-ADAA-D3C88F978C46}" type="datetimeFigureOut">
              <a:rPr lang="hr-HR" smtClean="0"/>
              <a:t>03.03.2023.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F1C53-A91C-484B-9540-0973BA16410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4321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0E046-EF0E-496B-ADAA-D3C88F978C46}" type="datetimeFigureOut">
              <a:rPr lang="hr-HR" smtClean="0"/>
              <a:t>03.03.2023.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F1C53-A91C-484B-9540-0973BA16410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21688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0E046-EF0E-496B-ADAA-D3C88F978C46}" type="datetimeFigureOut">
              <a:rPr lang="hr-HR" smtClean="0"/>
              <a:t>03.03.2023.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F1C53-A91C-484B-9540-0973BA16410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13531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0E046-EF0E-496B-ADAA-D3C88F978C46}" type="datetimeFigureOut">
              <a:rPr lang="hr-HR" smtClean="0"/>
              <a:t>03.03.2023.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F1C53-A91C-484B-9540-0973BA16410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22164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0E046-EF0E-496B-ADAA-D3C88F978C46}" type="datetimeFigureOut">
              <a:rPr lang="hr-HR" smtClean="0"/>
              <a:t>03.03.2023.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F1C53-A91C-484B-9540-0973BA16410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54242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0E046-EF0E-496B-ADAA-D3C88F978C46}" type="datetimeFigureOut">
              <a:rPr lang="hr-HR" smtClean="0"/>
              <a:t>03.03.2023.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F1C53-A91C-484B-9540-0973BA16410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93189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0E046-EF0E-496B-ADAA-D3C88F978C46}" type="datetimeFigureOut">
              <a:rPr lang="hr-HR" smtClean="0"/>
              <a:t>03.03.2023.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F1C53-A91C-484B-9540-0973BA16410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4824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0E046-EF0E-496B-ADAA-D3C88F978C46}" type="datetimeFigureOut">
              <a:rPr lang="hr-HR" smtClean="0"/>
              <a:t>03.03.2023.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F1C53-A91C-484B-9540-0973BA16410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2561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0E046-EF0E-496B-ADAA-D3C88F978C46}" type="datetimeFigureOut">
              <a:rPr lang="hr-HR" smtClean="0"/>
              <a:t>03.03.2023.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F1C53-A91C-484B-9540-0973BA16410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573508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50E046-EF0E-496B-ADAA-D3C88F978C46}" type="datetimeFigureOut">
              <a:rPr lang="hr-HR" smtClean="0"/>
              <a:t>03.03.2023.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DF1C53-A91C-484B-9540-0973BA16410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856104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9.png"/><Relationship Id="rId4" Type="http://schemas.openxmlformats.org/officeDocument/2006/relationships/image" Target="../media/image3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gif"/><Relationship Id="rId3" Type="http://schemas.openxmlformats.org/officeDocument/2006/relationships/image" Target="../media/image63.png"/><Relationship Id="rId7" Type="http://schemas.openxmlformats.org/officeDocument/2006/relationships/image" Target="../media/image56.emf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11" Type="http://schemas.openxmlformats.org/officeDocument/2006/relationships/image" Target="../media/image69.png"/><Relationship Id="rId5" Type="http://schemas.openxmlformats.org/officeDocument/2006/relationships/image" Target="../media/image65.png"/><Relationship Id="rId10" Type="http://schemas.openxmlformats.org/officeDocument/2006/relationships/image" Target="../media/image41.jpeg"/><Relationship Id="rId4" Type="http://schemas.openxmlformats.org/officeDocument/2006/relationships/image" Target="../media/image64.png"/><Relationship Id="rId9" Type="http://schemas.openxmlformats.org/officeDocument/2006/relationships/image" Target="../media/image6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2D2297D-5B5A-40C6-94B1-EE536E4595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126"/>
          <a:stretch/>
        </p:blipFill>
        <p:spPr>
          <a:xfrm>
            <a:off x="1" y="1"/>
            <a:ext cx="4513844" cy="5083728"/>
          </a:xfrm>
          <a:prstGeom prst="rect">
            <a:avLst/>
          </a:prstGeom>
        </p:spPr>
      </p:pic>
      <p:sp>
        <p:nvSpPr>
          <p:cNvPr id="13" name="Rectangle 15">
            <a:extLst>
              <a:ext uri="{FF2B5EF4-FFF2-40B4-BE49-F238E27FC236}">
                <a16:creationId xmlns:a16="http://schemas.microsoft.com/office/drawing/2014/main" id="{DFBE6E6B-285A-4EBA-92DB-E2A3CDFFF37F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3956179" y="3789212"/>
            <a:ext cx="5074070" cy="515441"/>
          </a:xfrm>
        </p:spPr>
        <p:txBody>
          <a:bodyPr>
            <a:noAutofit/>
          </a:bodyPr>
          <a:lstStyle/>
          <a:p>
            <a:pPr algn="r"/>
            <a:r>
              <a:rPr lang="sr-Latn-RS" altLang="sr-Latn-RS" sz="2000" b="1">
                <a:solidFill>
                  <a:schemeClr val="tx1">
                    <a:lumMod val="75000"/>
                    <a:lumOff val="25000"/>
                  </a:schemeClr>
                </a:solidFill>
                <a:latin typeface="Abadi" panose="020B0604020104020204" pitchFamily="34" charset="0"/>
              </a:rPr>
              <a:t>dr. </a:t>
            </a:r>
            <a:r>
              <a:rPr lang="sr-Latn-RS" altLang="sr-Latn-RS" sz="2000" b="1" err="1">
                <a:solidFill>
                  <a:schemeClr val="tx1">
                    <a:lumMod val="75000"/>
                    <a:lumOff val="25000"/>
                  </a:schemeClr>
                </a:solidFill>
                <a:latin typeface="Abadi" panose="020B0604020104020204" pitchFamily="34" charset="0"/>
              </a:rPr>
              <a:t>sc</a:t>
            </a:r>
            <a:r>
              <a:rPr lang="sr-Latn-RS" altLang="sr-Latn-RS" sz="2000" b="1">
                <a:solidFill>
                  <a:schemeClr val="tx1">
                    <a:lumMod val="75000"/>
                    <a:lumOff val="25000"/>
                  </a:schemeClr>
                </a:solidFill>
                <a:latin typeface="Abadi" panose="020B0604020104020204" pitchFamily="34" charset="0"/>
              </a:rPr>
              <a:t>. Sanja BERNAT GAZIBARA</a:t>
            </a:r>
          </a:p>
          <a:p>
            <a:pPr algn="r"/>
            <a:r>
              <a:rPr lang="sr-Latn-RS" altLang="sr-Latn-RS" sz="2000" b="1" err="1">
                <a:solidFill>
                  <a:schemeClr val="tx1">
                    <a:lumMod val="75000"/>
                    <a:lumOff val="25000"/>
                  </a:schemeClr>
                </a:solidFill>
                <a:latin typeface="Abadi" panose="020B0604020104020204" pitchFamily="34" charset="0"/>
              </a:rPr>
              <a:t>izv</a:t>
            </a:r>
            <a:r>
              <a:rPr lang="sr-Latn-RS" altLang="sr-Latn-RS" sz="2000" b="1">
                <a:solidFill>
                  <a:schemeClr val="tx1">
                    <a:lumMod val="75000"/>
                    <a:lumOff val="25000"/>
                  </a:schemeClr>
                </a:solidFill>
                <a:latin typeface="Abadi" panose="020B0604020104020204" pitchFamily="34" charset="0"/>
              </a:rPr>
              <a:t>. prof. dr. </a:t>
            </a:r>
            <a:r>
              <a:rPr lang="sr-Latn-RS" altLang="sr-Latn-RS" sz="2000" b="1" err="1">
                <a:solidFill>
                  <a:schemeClr val="tx1">
                    <a:lumMod val="75000"/>
                    <a:lumOff val="25000"/>
                  </a:schemeClr>
                </a:solidFill>
                <a:latin typeface="Abadi" panose="020B0604020104020204" pitchFamily="34" charset="0"/>
              </a:rPr>
              <a:t>sc</a:t>
            </a:r>
            <a:r>
              <a:rPr lang="sr-Latn-RS" altLang="sr-Latn-RS" sz="2000" b="1">
                <a:solidFill>
                  <a:schemeClr val="tx1">
                    <a:lumMod val="75000"/>
                    <a:lumOff val="25000"/>
                  </a:schemeClr>
                </a:solidFill>
                <a:latin typeface="Abadi" panose="020B0604020104020204" pitchFamily="34" charset="0"/>
              </a:rPr>
              <a:t>. Martin KRKAČ</a:t>
            </a:r>
          </a:p>
          <a:p>
            <a:pPr algn="r"/>
            <a:endParaRPr lang="sr-Latn-RS" altLang="sr-Latn-RS" sz="20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F23FF4D-F790-487B-90E5-017427038B17}"/>
              </a:ext>
            </a:extLst>
          </p:cNvPr>
          <p:cNvSpPr/>
          <p:nvPr/>
        </p:nvSpPr>
        <p:spPr>
          <a:xfrm>
            <a:off x="5600123" y="138480"/>
            <a:ext cx="489098" cy="843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3B6C86-2546-4107-B872-E1D1EE56F80C}"/>
              </a:ext>
            </a:extLst>
          </p:cNvPr>
          <p:cNvSpPr txBox="1"/>
          <p:nvPr/>
        </p:nvSpPr>
        <p:spPr>
          <a:xfrm>
            <a:off x="2941028" y="97603"/>
            <a:ext cx="6089221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endParaRPr lang="hr-HR" sz="3600" b="1">
              <a:solidFill>
                <a:srgbClr val="C00000"/>
              </a:solidFill>
              <a:latin typeface="Abadi" panose="020B0604020104020204" pitchFamily="34" charset="0"/>
            </a:endParaRPr>
          </a:p>
          <a:p>
            <a:pPr algn="r"/>
            <a:r>
              <a:rPr lang="hr-HR" sz="2800" b="1">
                <a:solidFill>
                  <a:srgbClr val="C00000"/>
                </a:solidFill>
                <a:latin typeface="Abadi" panose="020B0604020104020204" pitchFamily="34" charset="0"/>
              </a:rPr>
              <a:t>Karte i monitoring klizišta </a:t>
            </a:r>
          </a:p>
          <a:p>
            <a:pPr algn="r"/>
            <a:r>
              <a:rPr lang="hr-HR" sz="2800" b="1">
                <a:solidFill>
                  <a:srgbClr val="C00000"/>
                </a:solidFill>
                <a:latin typeface="Abadi" panose="020B0604020104020204" pitchFamily="34" charset="0"/>
              </a:rPr>
              <a:t>kao mjera ranog upozoravanja i prilagodba klimatskim promjenama </a:t>
            </a:r>
          </a:p>
        </p:txBody>
      </p:sp>
      <p:sp>
        <p:nvSpPr>
          <p:cNvPr id="18" name="Rectangle 15">
            <a:extLst>
              <a:ext uri="{FF2B5EF4-FFF2-40B4-BE49-F238E27FC236}">
                <a16:creationId xmlns:a16="http://schemas.microsoft.com/office/drawing/2014/main" id="{9ADEB11E-BEE8-42E6-9DE3-F58F72AFE4AF}"/>
              </a:ext>
            </a:extLst>
          </p:cNvPr>
          <p:cNvSpPr txBox="1">
            <a:spLocks noChangeArrowheads="1"/>
          </p:cNvSpPr>
          <p:nvPr/>
        </p:nvSpPr>
        <p:spPr>
          <a:xfrm>
            <a:off x="3848985" y="2578361"/>
            <a:ext cx="5181264" cy="958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sr-Latn-RS" altLang="sr-Latn-RS" b="1">
                <a:latin typeface="Abadi" panose="020B0604020104020204" pitchFamily="34" charset="0"/>
              </a:rPr>
              <a:t>Dan Civilne zaštite</a:t>
            </a:r>
          </a:p>
          <a:p>
            <a:pPr algn="r"/>
            <a:r>
              <a:rPr lang="sr-Latn-RS" altLang="sr-Latn-RS" b="1">
                <a:latin typeface="Abadi" panose="020B0604020104020204" pitchFamily="34" charset="0"/>
              </a:rPr>
              <a:t>3.3.2023., Zagreb</a:t>
            </a:r>
          </a:p>
          <a:p>
            <a:pPr algn="r"/>
            <a:endParaRPr lang="sr-Latn-RS" altLang="sr-Latn-RS" sz="20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C44105-2B63-4227-8DE6-8DCA4DD2AA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946" y="5072815"/>
            <a:ext cx="4657303" cy="164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880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K:\DOKTORSKI STUDIJ\Prvi rezultati istraživanja\slike\konacno\dijagram toka_lidar dmt.jpg">
            <a:extLst>
              <a:ext uri="{FF2B5EF4-FFF2-40B4-BE49-F238E27FC236}">
                <a16:creationId xmlns:a16="http://schemas.microsoft.com/office/drawing/2014/main" id="{3F3E7EF1-1BE5-4EA8-88F8-7C36579D71FB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9727" y="1035673"/>
            <a:ext cx="2475802" cy="554761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F5272DC-E438-4776-B2E9-992FFAA37FFD}"/>
              </a:ext>
            </a:extLst>
          </p:cNvPr>
          <p:cNvSpPr/>
          <p:nvPr/>
        </p:nvSpPr>
        <p:spPr>
          <a:xfrm>
            <a:off x="4879684" y="814819"/>
            <a:ext cx="402645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hr-HR" sz="1500">
                <a:effectLst/>
                <a:latin typeface="+mn-lt"/>
                <a:ea typeface="Calibri" panose="020F0502020204030204" pitchFamily="34" charset="0"/>
              </a:rPr>
              <a:t>LiDAR (eng. </a:t>
            </a:r>
            <a:r>
              <a:rPr lang="hr-HR" sz="1500" i="1" err="1">
                <a:effectLst/>
                <a:latin typeface="+mn-lt"/>
                <a:ea typeface="Calibri" panose="020F0502020204030204" pitchFamily="34" charset="0"/>
              </a:rPr>
              <a:t>Light</a:t>
            </a:r>
            <a:r>
              <a:rPr lang="hr-HR" sz="1500" i="1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hr-HR" sz="1500" i="1" err="1">
                <a:effectLst/>
                <a:latin typeface="+mn-lt"/>
                <a:ea typeface="Calibri" panose="020F0502020204030204" pitchFamily="34" charset="0"/>
              </a:rPr>
              <a:t>Detection</a:t>
            </a:r>
            <a:r>
              <a:rPr lang="hr-HR" sz="1500" i="1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hr-HR" sz="1500" i="1" err="1">
                <a:effectLst/>
                <a:latin typeface="+mn-lt"/>
                <a:ea typeface="Calibri" panose="020F0502020204030204" pitchFamily="34" charset="0"/>
              </a:rPr>
              <a:t>and</a:t>
            </a:r>
            <a:r>
              <a:rPr lang="hr-HR" sz="1500" i="1">
                <a:effectLst/>
                <a:latin typeface="+mn-lt"/>
                <a:ea typeface="Calibri" panose="020F0502020204030204" pitchFamily="34" charset="0"/>
              </a:rPr>
              <a:t> </a:t>
            </a:r>
            <a:r>
              <a:rPr lang="hr-HR" sz="1500" i="1" err="1">
                <a:effectLst/>
                <a:latin typeface="+mn-lt"/>
                <a:ea typeface="Calibri" panose="020F0502020204030204" pitchFamily="34" charset="0"/>
              </a:rPr>
              <a:t>Ranging</a:t>
            </a:r>
            <a:r>
              <a:rPr lang="hr-HR" sz="1500">
                <a:effectLst/>
                <a:latin typeface="+mn-lt"/>
                <a:ea typeface="Calibri" panose="020F0502020204030204" pitchFamily="34" charset="0"/>
              </a:rPr>
              <a:t>) je skraćenica koja se koristi za 3D lasersko skeniranje, odnosno postupak snimanja objekata korištenjem laserskog skenera koji radi na principu odašiljanja laserskih zraka prema objektu te mjeri njihovu refleksiju od objekta. </a:t>
            </a:r>
            <a:endParaRPr lang="hr-HR" sz="1500">
              <a:latin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B313405-9A01-4F6C-8D71-AA50261CEDAC}"/>
              </a:ext>
            </a:extLst>
          </p:cNvPr>
          <p:cNvSpPr/>
          <p:nvPr/>
        </p:nvSpPr>
        <p:spPr>
          <a:xfrm>
            <a:off x="355504" y="265058"/>
            <a:ext cx="30422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hr-HR" sz="3200" b="1">
                <a:solidFill>
                  <a:srgbClr val="C00000"/>
                </a:solidFill>
              </a:rPr>
              <a:t>Klizanje i tečenje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BC304D-E0FB-4342-88B7-5F16F20FDDCA}"/>
              </a:ext>
            </a:extLst>
          </p:cNvPr>
          <p:cNvSpPr/>
          <p:nvPr/>
        </p:nvSpPr>
        <p:spPr>
          <a:xfrm>
            <a:off x="2963783" y="932360"/>
            <a:ext cx="20859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/>
              <a:t>Lasersko skeniranje </a:t>
            </a:r>
          </a:p>
          <a:p>
            <a:r>
              <a:rPr lang="hr-HR" b="1"/>
              <a:t>iz zraka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69A0827-A798-4BBB-A9AD-F6821C3CACF2}"/>
              </a:ext>
            </a:extLst>
          </p:cNvPr>
          <p:cNvSpPr/>
          <p:nvPr/>
        </p:nvSpPr>
        <p:spPr>
          <a:xfrm>
            <a:off x="4612478" y="3192649"/>
            <a:ext cx="16679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hr-HR" b="1"/>
              <a:t>Oblak točaka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1FA1889-9C9B-4F56-99F3-DB1391CF08FF}"/>
              </a:ext>
            </a:extLst>
          </p:cNvPr>
          <p:cNvSpPr/>
          <p:nvPr/>
        </p:nvSpPr>
        <p:spPr>
          <a:xfrm>
            <a:off x="2963783" y="6290236"/>
            <a:ext cx="38844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/>
              <a:t>Digitalni model terena, DMT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D35F630-FEF1-4D38-A9DE-3B852E6B2707}"/>
              </a:ext>
            </a:extLst>
          </p:cNvPr>
          <p:cNvGrpSpPr/>
          <p:nvPr/>
        </p:nvGrpSpPr>
        <p:grpSpPr>
          <a:xfrm>
            <a:off x="2925528" y="2495323"/>
            <a:ext cx="5911981" cy="2850407"/>
            <a:chOff x="2499703" y="2445011"/>
            <a:chExt cx="6516975" cy="242620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03193DB-5118-4913-8C21-7EFE685DD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9558" y="2728453"/>
              <a:ext cx="6337120" cy="2142767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4A3107F-2AAF-457A-8D0C-B4FE934490E9}"/>
                </a:ext>
              </a:extLst>
            </p:cNvPr>
            <p:cNvSpPr/>
            <p:nvPr/>
          </p:nvSpPr>
          <p:spPr>
            <a:xfrm>
              <a:off x="2499703" y="2445011"/>
              <a:ext cx="166795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hr-HR" b="1"/>
                <a:t>Oblak točaka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0C64E87-E795-44AD-A2C6-EC75CC807CF4}"/>
              </a:ext>
            </a:extLst>
          </p:cNvPr>
          <p:cNvGrpSpPr/>
          <p:nvPr/>
        </p:nvGrpSpPr>
        <p:grpSpPr>
          <a:xfrm>
            <a:off x="3113194" y="2215045"/>
            <a:ext cx="5851775" cy="4138378"/>
            <a:chOff x="4213731" y="1877283"/>
            <a:chExt cx="5851775" cy="4138378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347F0C0-981C-4C8D-A2BE-5660B835EC92}"/>
                </a:ext>
              </a:extLst>
            </p:cNvPr>
            <p:cNvGrpSpPr/>
            <p:nvPr/>
          </p:nvGrpSpPr>
          <p:grpSpPr>
            <a:xfrm>
              <a:off x="6517173" y="2491151"/>
              <a:ext cx="3472405" cy="3524510"/>
              <a:chOff x="6441214" y="2174919"/>
              <a:chExt cx="2830662" cy="2904353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C047916A-A18F-4ED3-A87A-3AF55D5DF9E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441214" y="2174919"/>
                <a:ext cx="2830662" cy="2904353"/>
              </a:xfrm>
              <a:prstGeom prst="rect">
                <a:avLst/>
              </a:prstGeom>
            </p:spPr>
          </p:pic>
          <p:sp>
            <p:nvSpPr>
              <p:cNvPr id="25" name="Freeform: Shape 30">
                <a:extLst>
                  <a:ext uri="{FF2B5EF4-FFF2-40B4-BE49-F238E27FC236}">
                    <a16:creationId xmlns:a16="http://schemas.microsoft.com/office/drawing/2014/main" id="{921DE636-BB6C-4329-B396-3EAB0817F99D}"/>
                  </a:ext>
                </a:extLst>
              </p:cNvPr>
              <p:cNvSpPr/>
              <p:nvPr/>
            </p:nvSpPr>
            <p:spPr>
              <a:xfrm>
                <a:off x="6876497" y="3176309"/>
                <a:ext cx="1412898" cy="959893"/>
              </a:xfrm>
              <a:custGeom>
                <a:avLst/>
                <a:gdLst>
                  <a:gd name="connsiteX0" fmla="*/ 25376 w 1412899"/>
                  <a:gd name="connsiteY0" fmla="*/ 0 h 959893"/>
                  <a:gd name="connsiteX1" fmla="*/ 2630 w 1412899"/>
                  <a:gd name="connsiteY1" fmla="*/ 18197 h 959893"/>
                  <a:gd name="connsiteX2" fmla="*/ 25376 w 1412899"/>
                  <a:gd name="connsiteY2" fmla="*/ 81887 h 959893"/>
                  <a:gd name="connsiteX3" fmla="*/ 39024 w 1412899"/>
                  <a:gd name="connsiteY3" fmla="*/ 86436 h 959893"/>
                  <a:gd name="connsiteX4" fmla="*/ 52672 w 1412899"/>
                  <a:gd name="connsiteY4" fmla="*/ 95535 h 959893"/>
                  <a:gd name="connsiteX5" fmla="*/ 70869 w 1412899"/>
                  <a:gd name="connsiteY5" fmla="*/ 136478 h 959893"/>
                  <a:gd name="connsiteX6" fmla="*/ 79967 w 1412899"/>
                  <a:gd name="connsiteY6" fmla="*/ 163774 h 959893"/>
                  <a:gd name="connsiteX7" fmla="*/ 93615 w 1412899"/>
                  <a:gd name="connsiteY7" fmla="*/ 191069 h 959893"/>
                  <a:gd name="connsiteX8" fmla="*/ 107263 w 1412899"/>
                  <a:gd name="connsiteY8" fmla="*/ 200168 h 959893"/>
                  <a:gd name="connsiteX9" fmla="*/ 111812 w 1412899"/>
                  <a:gd name="connsiteY9" fmla="*/ 322997 h 959893"/>
                  <a:gd name="connsiteX10" fmla="*/ 116361 w 1412899"/>
                  <a:gd name="connsiteY10" fmla="*/ 336645 h 959893"/>
                  <a:gd name="connsiteX11" fmla="*/ 130009 w 1412899"/>
                  <a:gd name="connsiteY11" fmla="*/ 350293 h 959893"/>
                  <a:gd name="connsiteX12" fmla="*/ 139108 w 1412899"/>
                  <a:gd name="connsiteY12" fmla="*/ 363941 h 959893"/>
                  <a:gd name="connsiteX13" fmla="*/ 148206 w 1412899"/>
                  <a:gd name="connsiteY13" fmla="*/ 477672 h 959893"/>
                  <a:gd name="connsiteX14" fmla="*/ 157305 w 1412899"/>
                  <a:gd name="connsiteY14" fmla="*/ 491320 h 959893"/>
                  <a:gd name="connsiteX15" fmla="*/ 170952 w 1412899"/>
                  <a:gd name="connsiteY15" fmla="*/ 495869 h 959893"/>
                  <a:gd name="connsiteX16" fmla="*/ 184600 w 1412899"/>
                  <a:gd name="connsiteY16" fmla="*/ 504968 h 959893"/>
                  <a:gd name="connsiteX17" fmla="*/ 198248 w 1412899"/>
                  <a:gd name="connsiteY17" fmla="*/ 509517 h 959893"/>
                  <a:gd name="connsiteX18" fmla="*/ 307430 w 1412899"/>
                  <a:gd name="connsiteY18" fmla="*/ 514066 h 959893"/>
                  <a:gd name="connsiteX19" fmla="*/ 334726 w 1412899"/>
                  <a:gd name="connsiteY19" fmla="*/ 527714 h 959893"/>
                  <a:gd name="connsiteX20" fmla="*/ 343824 w 1412899"/>
                  <a:gd name="connsiteY20" fmla="*/ 541362 h 959893"/>
                  <a:gd name="connsiteX21" fmla="*/ 371120 w 1412899"/>
                  <a:gd name="connsiteY21" fmla="*/ 550460 h 959893"/>
                  <a:gd name="connsiteX22" fmla="*/ 384767 w 1412899"/>
                  <a:gd name="connsiteY22" fmla="*/ 555009 h 959893"/>
                  <a:gd name="connsiteX23" fmla="*/ 416612 w 1412899"/>
                  <a:gd name="connsiteY23" fmla="*/ 564108 h 959893"/>
                  <a:gd name="connsiteX24" fmla="*/ 480302 w 1412899"/>
                  <a:gd name="connsiteY24" fmla="*/ 573206 h 959893"/>
                  <a:gd name="connsiteX25" fmla="*/ 512146 w 1412899"/>
                  <a:gd name="connsiteY25" fmla="*/ 582305 h 959893"/>
                  <a:gd name="connsiteX26" fmla="*/ 534893 w 1412899"/>
                  <a:gd name="connsiteY26" fmla="*/ 600502 h 959893"/>
                  <a:gd name="connsiteX27" fmla="*/ 548540 w 1412899"/>
                  <a:gd name="connsiteY27" fmla="*/ 614150 h 959893"/>
                  <a:gd name="connsiteX28" fmla="*/ 562188 w 1412899"/>
                  <a:gd name="connsiteY28" fmla="*/ 623248 h 959893"/>
                  <a:gd name="connsiteX29" fmla="*/ 575836 w 1412899"/>
                  <a:gd name="connsiteY29" fmla="*/ 650544 h 959893"/>
                  <a:gd name="connsiteX30" fmla="*/ 589484 w 1412899"/>
                  <a:gd name="connsiteY30" fmla="*/ 655093 h 959893"/>
                  <a:gd name="connsiteX31" fmla="*/ 594033 w 1412899"/>
                  <a:gd name="connsiteY31" fmla="*/ 668741 h 959893"/>
                  <a:gd name="connsiteX32" fmla="*/ 634976 w 1412899"/>
                  <a:gd name="connsiteY32" fmla="*/ 691487 h 959893"/>
                  <a:gd name="connsiteX33" fmla="*/ 662272 w 1412899"/>
                  <a:gd name="connsiteY33" fmla="*/ 709684 h 959893"/>
                  <a:gd name="connsiteX34" fmla="*/ 703215 w 1412899"/>
                  <a:gd name="connsiteY34" fmla="*/ 746078 h 959893"/>
                  <a:gd name="connsiteX35" fmla="*/ 712314 w 1412899"/>
                  <a:gd name="connsiteY35" fmla="*/ 773374 h 959893"/>
                  <a:gd name="connsiteX36" fmla="*/ 716863 w 1412899"/>
                  <a:gd name="connsiteY36" fmla="*/ 787021 h 959893"/>
                  <a:gd name="connsiteX37" fmla="*/ 730511 w 1412899"/>
                  <a:gd name="connsiteY37" fmla="*/ 814317 h 959893"/>
                  <a:gd name="connsiteX38" fmla="*/ 739609 w 1412899"/>
                  <a:gd name="connsiteY38" fmla="*/ 827965 h 959893"/>
                  <a:gd name="connsiteX39" fmla="*/ 748708 w 1412899"/>
                  <a:gd name="connsiteY39" fmla="*/ 855260 h 959893"/>
                  <a:gd name="connsiteX40" fmla="*/ 771454 w 1412899"/>
                  <a:gd name="connsiteY40" fmla="*/ 878006 h 959893"/>
                  <a:gd name="connsiteX41" fmla="*/ 798749 w 1412899"/>
                  <a:gd name="connsiteY41" fmla="*/ 900753 h 959893"/>
                  <a:gd name="connsiteX42" fmla="*/ 853340 w 1412899"/>
                  <a:gd name="connsiteY42" fmla="*/ 914400 h 959893"/>
                  <a:gd name="connsiteX43" fmla="*/ 894284 w 1412899"/>
                  <a:gd name="connsiteY43" fmla="*/ 928048 h 959893"/>
                  <a:gd name="connsiteX44" fmla="*/ 907931 w 1412899"/>
                  <a:gd name="connsiteY44" fmla="*/ 932597 h 959893"/>
                  <a:gd name="connsiteX45" fmla="*/ 994367 w 1412899"/>
                  <a:gd name="connsiteY45" fmla="*/ 937147 h 959893"/>
                  <a:gd name="connsiteX46" fmla="*/ 1048958 w 1412899"/>
                  <a:gd name="connsiteY46" fmla="*/ 946245 h 959893"/>
                  <a:gd name="connsiteX47" fmla="*/ 1067155 w 1412899"/>
                  <a:gd name="connsiteY47" fmla="*/ 950794 h 959893"/>
                  <a:gd name="connsiteX48" fmla="*/ 1176337 w 1412899"/>
                  <a:gd name="connsiteY48" fmla="*/ 959893 h 959893"/>
                  <a:gd name="connsiteX49" fmla="*/ 1240027 w 1412899"/>
                  <a:gd name="connsiteY49" fmla="*/ 955344 h 959893"/>
                  <a:gd name="connsiteX50" fmla="*/ 1244576 w 1412899"/>
                  <a:gd name="connsiteY50" fmla="*/ 941696 h 959893"/>
                  <a:gd name="connsiteX51" fmla="*/ 1267323 w 1412899"/>
                  <a:gd name="connsiteY51" fmla="*/ 923499 h 959893"/>
                  <a:gd name="connsiteX52" fmla="*/ 1285520 w 1412899"/>
                  <a:gd name="connsiteY52" fmla="*/ 909851 h 959893"/>
                  <a:gd name="connsiteX53" fmla="*/ 1303717 w 1412899"/>
                  <a:gd name="connsiteY53" fmla="*/ 882556 h 959893"/>
                  <a:gd name="connsiteX54" fmla="*/ 1321914 w 1412899"/>
                  <a:gd name="connsiteY54" fmla="*/ 841612 h 959893"/>
                  <a:gd name="connsiteX55" fmla="*/ 1335561 w 1412899"/>
                  <a:gd name="connsiteY55" fmla="*/ 814317 h 959893"/>
                  <a:gd name="connsiteX56" fmla="*/ 1344660 w 1412899"/>
                  <a:gd name="connsiteY56" fmla="*/ 787021 h 959893"/>
                  <a:gd name="connsiteX57" fmla="*/ 1349209 w 1412899"/>
                  <a:gd name="connsiteY57" fmla="*/ 773374 h 959893"/>
                  <a:gd name="connsiteX58" fmla="*/ 1358308 w 1412899"/>
                  <a:gd name="connsiteY58" fmla="*/ 736980 h 959893"/>
                  <a:gd name="connsiteX59" fmla="*/ 1371955 w 1412899"/>
                  <a:gd name="connsiteY59" fmla="*/ 682388 h 959893"/>
                  <a:gd name="connsiteX60" fmla="*/ 1381054 w 1412899"/>
                  <a:gd name="connsiteY60" fmla="*/ 668741 h 959893"/>
                  <a:gd name="connsiteX61" fmla="*/ 1403800 w 1412899"/>
                  <a:gd name="connsiteY61" fmla="*/ 632347 h 959893"/>
                  <a:gd name="connsiteX62" fmla="*/ 1412899 w 1412899"/>
                  <a:gd name="connsiteY62" fmla="*/ 614150 h 959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</a:cxnLst>
                <a:rect l="l" t="t" r="r" b="b"/>
                <a:pathLst>
                  <a:path w="1412899" h="959893">
                    <a:moveTo>
                      <a:pt x="25376" y="0"/>
                    </a:moveTo>
                    <a:cubicBezTo>
                      <a:pt x="17794" y="6066"/>
                      <a:pt x="4419" y="8654"/>
                      <a:pt x="2630" y="18197"/>
                    </a:cubicBezTo>
                    <a:cubicBezTo>
                      <a:pt x="-4000" y="53559"/>
                      <a:pt x="1307" y="69852"/>
                      <a:pt x="25376" y="81887"/>
                    </a:cubicBezTo>
                    <a:cubicBezTo>
                      <a:pt x="29665" y="84032"/>
                      <a:pt x="34475" y="84920"/>
                      <a:pt x="39024" y="86436"/>
                    </a:cubicBezTo>
                    <a:cubicBezTo>
                      <a:pt x="43573" y="89469"/>
                      <a:pt x="48806" y="91669"/>
                      <a:pt x="52672" y="95535"/>
                    </a:cubicBezTo>
                    <a:cubicBezTo>
                      <a:pt x="63484" y="106348"/>
                      <a:pt x="66365" y="122968"/>
                      <a:pt x="70869" y="136478"/>
                    </a:cubicBezTo>
                    <a:lnTo>
                      <a:pt x="79967" y="163774"/>
                    </a:lnTo>
                    <a:cubicBezTo>
                      <a:pt x="83666" y="174871"/>
                      <a:pt x="84799" y="182253"/>
                      <a:pt x="93615" y="191069"/>
                    </a:cubicBezTo>
                    <a:cubicBezTo>
                      <a:pt x="97481" y="194935"/>
                      <a:pt x="102714" y="197135"/>
                      <a:pt x="107263" y="200168"/>
                    </a:cubicBezTo>
                    <a:cubicBezTo>
                      <a:pt x="108779" y="241111"/>
                      <a:pt x="109087" y="282117"/>
                      <a:pt x="111812" y="322997"/>
                    </a:cubicBezTo>
                    <a:cubicBezTo>
                      <a:pt x="112131" y="327782"/>
                      <a:pt x="113701" y="332655"/>
                      <a:pt x="116361" y="336645"/>
                    </a:cubicBezTo>
                    <a:cubicBezTo>
                      <a:pt x="119930" y="341998"/>
                      <a:pt x="125890" y="345351"/>
                      <a:pt x="130009" y="350293"/>
                    </a:cubicBezTo>
                    <a:cubicBezTo>
                      <a:pt x="133509" y="354493"/>
                      <a:pt x="136075" y="359392"/>
                      <a:pt x="139108" y="363941"/>
                    </a:cubicBezTo>
                    <a:cubicBezTo>
                      <a:pt x="155972" y="414532"/>
                      <a:pt x="131223" y="336149"/>
                      <a:pt x="148206" y="477672"/>
                    </a:cubicBezTo>
                    <a:cubicBezTo>
                      <a:pt x="148857" y="483101"/>
                      <a:pt x="153035" y="487904"/>
                      <a:pt x="157305" y="491320"/>
                    </a:cubicBezTo>
                    <a:cubicBezTo>
                      <a:pt x="161049" y="494315"/>
                      <a:pt x="166403" y="494353"/>
                      <a:pt x="170952" y="495869"/>
                    </a:cubicBezTo>
                    <a:cubicBezTo>
                      <a:pt x="175501" y="498902"/>
                      <a:pt x="179710" y="502523"/>
                      <a:pt x="184600" y="504968"/>
                    </a:cubicBezTo>
                    <a:cubicBezTo>
                      <a:pt x="188889" y="507113"/>
                      <a:pt x="193466" y="509163"/>
                      <a:pt x="198248" y="509517"/>
                    </a:cubicBezTo>
                    <a:cubicBezTo>
                      <a:pt x="234574" y="512208"/>
                      <a:pt x="271036" y="512550"/>
                      <a:pt x="307430" y="514066"/>
                    </a:cubicBezTo>
                    <a:cubicBezTo>
                      <a:pt x="318531" y="517766"/>
                      <a:pt x="325907" y="518894"/>
                      <a:pt x="334726" y="527714"/>
                    </a:cubicBezTo>
                    <a:cubicBezTo>
                      <a:pt x="338592" y="531580"/>
                      <a:pt x="339188" y="538464"/>
                      <a:pt x="343824" y="541362"/>
                    </a:cubicBezTo>
                    <a:cubicBezTo>
                      <a:pt x="351957" y="546445"/>
                      <a:pt x="362021" y="547427"/>
                      <a:pt x="371120" y="550460"/>
                    </a:cubicBezTo>
                    <a:lnTo>
                      <a:pt x="384767" y="555009"/>
                    </a:lnTo>
                    <a:cubicBezTo>
                      <a:pt x="395589" y="558617"/>
                      <a:pt x="405181" y="562203"/>
                      <a:pt x="416612" y="564108"/>
                    </a:cubicBezTo>
                    <a:cubicBezTo>
                      <a:pt x="466892" y="572488"/>
                      <a:pt x="437375" y="564620"/>
                      <a:pt x="480302" y="573206"/>
                    </a:cubicBezTo>
                    <a:cubicBezTo>
                      <a:pt x="494576" y="576061"/>
                      <a:pt x="499143" y="577971"/>
                      <a:pt x="512146" y="582305"/>
                    </a:cubicBezTo>
                    <a:cubicBezTo>
                      <a:pt x="520994" y="608844"/>
                      <a:pt x="509019" y="585716"/>
                      <a:pt x="534893" y="600502"/>
                    </a:cubicBezTo>
                    <a:cubicBezTo>
                      <a:pt x="540479" y="603694"/>
                      <a:pt x="543598" y="610031"/>
                      <a:pt x="548540" y="614150"/>
                    </a:cubicBezTo>
                    <a:cubicBezTo>
                      <a:pt x="552740" y="617650"/>
                      <a:pt x="557639" y="620215"/>
                      <a:pt x="562188" y="623248"/>
                    </a:cubicBezTo>
                    <a:cubicBezTo>
                      <a:pt x="565185" y="632240"/>
                      <a:pt x="567818" y="644130"/>
                      <a:pt x="575836" y="650544"/>
                    </a:cubicBezTo>
                    <a:cubicBezTo>
                      <a:pt x="579581" y="653540"/>
                      <a:pt x="584935" y="653577"/>
                      <a:pt x="589484" y="655093"/>
                    </a:cubicBezTo>
                    <a:cubicBezTo>
                      <a:pt x="591000" y="659642"/>
                      <a:pt x="590642" y="665350"/>
                      <a:pt x="594033" y="668741"/>
                    </a:cubicBezTo>
                    <a:cubicBezTo>
                      <a:pt x="609676" y="684384"/>
                      <a:pt x="617814" y="685767"/>
                      <a:pt x="634976" y="691487"/>
                    </a:cubicBezTo>
                    <a:cubicBezTo>
                      <a:pt x="644075" y="697553"/>
                      <a:pt x="654540" y="701952"/>
                      <a:pt x="662272" y="709684"/>
                    </a:cubicBezTo>
                    <a:cubicBezTo>
                      <a:pt x="693433" y="740846"/>
                      <a:pt x="678861" y="729843"/>
                      <a:pt x="703215" y="746078"/>
                    </a:cubicBezTo>
                    <a:lnTo>
                      <a:pt x="712314" y="773374"/>
                    </a:lnTo>
                    <a:cubicBezTo>
                      <a:pt x="713830" y="777923"/>
                      <a:pt x="714203" y="783031"/>
                      <a:pt x="716863" y="787021"/>
                    </a:cubicBezTo>
                    <a:cubicBezTo>
                      <a:pt x="742936" y="826133"/>
                      <a:pt x="711676" y="776647"/>
                      <a:pt x="730511" y="814317"/>
                    </a:cubicBezTo>
                    <a:cubicBezTo>
                      <a:pt x="732956" y="819207"/>
                      <a:pt x="737388" y="822969"/>
                      <a:pt x="739609" y="827965"/>
                    </a:cubicBezTo>
                    <a:cubicBezTo>
                      <a:pt x="743504" y="836729"/>
                      <a:pt x="743388" y="847280"/>
                      <a:pt x="748708" y="855260"/>
                    </a:cubicBezTo>
                    <a:cubicBezTo>
                      <a:pt x="765388" y="880281"/>
                      <a:pt x="748708" y="859051"/>
                      <a:pt x="771454" y="878006"/>
                    </a:cubicBezTo>
                    <a:cubicBezTo>
                      <a:pt x="783695" y="888206"/>
                      <a:pt x="784230" y="894300"/>
                      <a:pt x="798749" y="900753"/>
                    </a:cubicBezTo>
                    <a:cubicBezTo>
                      <a:pt x="820374" y="910364"/>
                      <a:pt x="830455" y="910586"/>
                      <a:pt x="853340" y="914400"/>
                    </a:cubicBezTo>
                    <a:lnTo>
                      <a:pt x="894284" y="928048"/>
                    </a:lnTo>
                    <a:cubicBezTo>
                      <a:pt x="898833" y="929564"/>
                      <a:pt x="903143" y="932345"/>
                      <a:pt x="907931" y="932597"/>
                    </a:cubicBezTo>
                    <a:lnTo>
                      <a:pt x="994367" y="937147"/>
                    </a:lnTo>
                    <a:cubicBezTo>
                      <a:pt x="1020952" y="940945"/>
                      <a:pt x="1025010" y="940923"/>
                      <a:pt x="1048958" y="946245"/>
                    </a:cubicBezTo>
                    <a:cubicBezTo>
                      <a:pt x="1055061" y="947601"/>
                      <a:pt x="1060966" y="949910"/>
                      <a:pt x="1067155" y="950794"/>
                    </a:cubicBezTo>
                    <a:cubicBezTo>
                      <a:pt x="1093837" y="954606"/>
                      <a:pt x="1153294" y="958247"/>
                      <a:pt x="1176337" y="959893"/>
                    </a:cubicBezTo>
                    <a:cubicBezTo>
                      <a:pt x="1197567" y="958377"/>
                      <a:pt x="1219462" y="960828"/>
                      <a:pt x="1240027" y="955344"/>
                    </a:cubicBezTo>
                    <a:cubicBezTo>
                      <a:pt x="1244660" y="954108"/>
                      <a:pt x="1242431" y="945985"/>
                      <a:pt x="1244576" y="941696"/>
                    </a:cubicBezTo>
                    <a:cubicBezTo>
                      <a:pt x="1252807" y="925234"/>
                      <a:pt x="1251582" y="928746"/>
                      <a:pt x="1267323" y="923499"/>
                    </a:cubicBezTo>
                    <a:cubicBezTo>
                      <a:pt x="1273389" y="918950"/>
                      <a:pt x="1280483" y="915518"/>
                      <a:pt x="1285520" y="909851"/>
                    </a:cubicBezTo>
                    <a:cubicBezTo>
                      <a:pt x="1292785" y="901678"/>
                      <a:pt x="1303717" y="882556"/>
                      <a:pt x="1303717" y="882556"/>
                    </a:cubicBezTo>
                    <a:cubicBezTo>
                      <a:pt x="1314544" y="850073"/>
                      <a:pt x="1307495" y="863240"/>
                      <a:pt x="1321914" y="841612"/>
                    </a:cubicBezTo>
                    <a:cubicBezTo>
                      <a:pt x="1338503" y="791844"/>
                      <a:pt x="1312046" y="867227"/>
                      <a:pt x="1335561" y="814317"/>
                    </a:cubicBezTo>
                    <a:cubicBezTo>
                      <a:pt x="1339456" y="805553"/>
                      <a:pt x="1341627" y="796120"/>
                      <a:pt x="1344660" y="787021"/>
                    </a:cubicBezTo>
                    <a:cubicBezTo>
                      <a:pt x="1346176" y="782472"/>
                      <a:pt x="1348269" y="778076"/>
                      <a:pt x="1349209" y="773374"/>
                    </a:cubicBezTo>
                    <a:cubicBezTo>
                      <a:pt x="1354698" y="745925"/>
                      <a:pt x="1351312" y="757963"/>
                      <a:pt x="1358308" y="736980"/>
                    </a:cubicBezTo>
                    <a:cubicBezTo>
                      <a:pt x="1360581" y="723339"/>
                      <a:pt x="1363946" y="694401"/>
                      <a:pt x="1371955" y="682388"/>
                    </a:cubicBezTo>
                    <a:lnTo>
                      <a:pt x="1381054" y="668741"/>
                    </a:lnTo>
                    <a:cubicBezTo>
                      <a:pt x="1391881" y="636258"/>
                      <a:pt x="1382172" y="646765"/>
                      <a:pt x="1403800" y="632347"/>
                    </a:cubicBezTo>
                    <a:cubicBezTo>
                      <a:pt x="1409027" y="616664"/>
                      <a:pt x="1404958" y="622089"/>
                      <a:pt x="1412899" y="614150"/>
                    </a:cubicBezTo>
                  </a:path>
                </a:pathLst>
              </a:custGeom>
              <a:noFill/>
              <a:ln w="1905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r-HR"/>
              </a:p>
            </p:txBody>
          </p:sp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B9C27661-D5C7-4993-8F0E-84D32E7EFA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89395" y="3228286"/>
                <a:ext cx="644654" cy="582169"/>
              </a:xfrm>
              <a:prstGeom prst="rect">
                <a:avLst/>
              </a:prstGeom>
            </p:spPr>
          </p:pic>
        </p:grpSp>
        <p:sp>
          <p:nvSpPr>
            <p:cNvPr id="22" name="Arrow: Right 21">
              <a:extLst>
                <a:ext uri="{FF2B5EF4-FFF2-40B4-BE49-F238E27FC236}">
                  <a16:creationId xmlns:a16="http://schemas.microsoft.com/office/drawing/2014/main" id="{ED8DBC02-756C-4B64-8FF1-B1FEE9483D1C}"/>
                </a:ext>
              </a:extLst>
            </p:cNvPr>
            <p:cNvSpPr/>
            <p:nvPr/>
          </p:nvSpPr>
          <p:spPr>
            <a:xfrm>
              <a:off x="4213731" y="5156747"/>
              <a:ext cx="2175982" cy="495397"/>
            </a:xfrm>
            <a:prstGeom prst="rightArrow">
              <a:avLst>
                <a:gd name="adj1" fmla="val 50000"/>
                <a:gd name="adj2" fmla="val 111359"/>
              </a:avLst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824235A-807C-476F-9B6A-6C3E2674D96A}"/>
                </a:ext>
              </a:extLst>
            </p:cNvPr>
            <p:cNvSpPr/>
            <p:nvPr/>
          </p:nvSpPr>
          <p:spPr>
            <a:xfrm>
              <a:off x="7199593" y="1877283"/>
              <a:ext cx="286591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hr-HR" b="1"/>
                <a:t>Vizualno kartiranje aktivnih</a:t>
              </a:r>
            </a:p>
            <a:p>
              <a:pPr algn="r"/>
              <a:r>
                <a:rPr lang="hr-HR" b="1"/>
                <a:t>geomorfoloških procesa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D4179805-B89C-847F-8830-ACC549C3317B}"/>
              </a:ext>
            </a:extLst>
          </p:cNvPr>
          <p:cNvSpPr/>
          <p:nvPr/>
        </p:nvSpPr>
        <p:spPr>
          <a:xfrm>
            <a:off x="5599952" y="0"/>
            <a:ext cx="3544048" cy="723149"/>
          </a:xfrm>
          <a:prstGeom prst="rect">
            <a:avLst/>
          </a:prstGeom>
          <a:solidFill>
            <a:srgbClr val="C0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FDD9D7E-18D8-9DC0-9289-EB5AFB7FBB72}"/>
              </a:ext>
            </a:extLst>
          </p:cNvPr>
          <p:cNvSpPr txBox="1"/>
          <p:nvPr/>
        </p:nvSpPr>
        <p:spPr>
          <a:xfrm>
            <a:off x="5949605" y="99964"/>
            <a:ext cx="30043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>
                <a:solidFill>
                  <a:schemeClr val="bg1"/>
                </a:solidFill>
                <a:latin typeface="Abadi" panose="020B0604020104020204" pitchFamily="34" charset="0"/>
              </a:rPr>
              <a:t>Istraživanje klizišta</a:t>
            </a:r>
          </a:p>
        </p:txBody>
      </p:sp>
    </p:spTree>
    <p:extLst>
      <p:ext uri="{BB962C8B-B14F-4D97-AF65-F5344CB8AC3E}">
        <p14:creationId xmlns:p14="http://schemas.microsoft.com/office/powerpoint/2010/main" val="3661267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kutnik 5"/>
          <p:cNvSpPr/>
          <p:nvPr/>
        </p:nvSpPr>
        <p:spPr>
          <a:xfrm>
            <a:off x="-1" y="-32368"/>
            <a:ext cx="9144001" cy="6381328"/>
          </a:xfrm>
          <a:prstGeom prst="rect">
            <a:avLst/>
          </a:prstGeom>
          <a:solidFill>
            <a:srgbClr val="FEFEFE"/>
          </a:solidFill>
          <a:ln w="38100"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80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2EE00B4-523A-4714-BC36-7586F59B51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687" y="834020"/>
            <a:ext cx="6822948" cy="58247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B748C80-72CC-473C-92AB-381E70585A3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163" y="824876"/>
            <a:ext cx="6824472" cy="58338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F32C51-B252-4FB7-A75F-AD67CB83B8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162" y="824876"/>
            <a:ext cx="6800088" cy="58094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1B9B754-90FC-42F7-A03F-DC140005D43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021" y="823113"/>
            <a:ext cx="6812280" cy="580948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E79F359-D884-4E3F-A087-AD1A8BDF0829}"/>
              </a:ext>
            </a:extLst>
          </p:cNvPr>
          <p:cNvSpPr/>
          <p:nvPr/>
        </p:nvSpPr>
        <p:spPr>
          <a:xfrm rot="16200000">
            <a:off x="-64229" y="5383397"/>
            <a:ext cx="1972015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hr-HR" sz="6600" b="1">
                <a:solidFill>
                  <a:schemeClr val="tx1">
                    <a:lumMod val="50000"/>
                    <a:lumOff val="50000"/>
                  </a:schemeClr>
                </a:solidFill>
              </a:rPr>
              <a:t>DOF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A0C9FC-6634-4574-9388-619D0ACF5370}"/>
              </a:ext>
            </a:extLst>
          </p:cNvPr>
          <p:cNvSpPr/>
          <p:nvPr/>
        </p:nvSpPr>
        <p:spPr>
          <a:xfrm rot="16200000">
            <a:off x="-463378" y="1789006"/>
            <a:ext cx="277031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hr-HR" sz="6600" b="1" err="1">
                <a:solidFill>
                  <a:schemeClr val="tx1">
                    <a:lumMod val="50000"/>
                    <a:lumOff val="50000"/>
                  </a:schemeClr>
                </a:solidFill>
              </a:rPr>
              <a:t>LiDAR</a:t>
            </a:r>
            <a:endParaRPr lang="hr-HR" sz="6600" b="1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Arrow: Up 2">
            <a:extLst>
              <a:ext uri="{FF2B5EF4-FFF2-40B4-BE49-F238E27FC236}">
                <a16:creationId xmlns:a16="http://schemas.microsoft.com/office/drawing/2014/main" id="{846E1962-F010-4FE7-8DE7-A8B83A7A674A}"/>
              </a:ext>
            </a:extLst>
          </p:cNvPr>
          <p:cNvSpPr/>
          <p:nvPr/>
        </p:nvSpPr>
        <p:spPr>
          <a:xfrm>
            <a:off x="617649" y="3440857"/>
            <a:ext cx="627589" cy="1132638"/>
          </a:xfrm>
          <a:prstGeom prst="up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6BCFA5-C851-4731-8E81-52B3494BA471}"/>
              </a:ext>
            </a:extLst>
          </p:cNvPr>
          <p:cNvSpPr/>
          <p:nvPr/>
        </p:nvSpPr>
        <p:spPr>
          <a:xfrm>
            <a:off x="5599952" y="0"/>
            <a:ext cx="3544048" cy="723149"/>
          </a:xfrm>
          <a:prstGeom prst="rect">
            <a:avLst/>
          </a:prstGeom>
          <a:solidFill>
            <a:srgbClr val="C0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FD4B98-7BB5-5EAC-9505-E7C283C25864}"/>
              </a:ext>
            </a:extLst>
          </p:cNvPr>
          <p:cNvSpPr txBox="1"/>
          <p:nvPr/>
        </p:nvSpPr>
        <p:spPr>
          <a:xfrm>
            <a:off x="5949605" y="99964"/>
            <a:ext cx="30043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>
                <a:solidFill>
                  <a:schemeClr val="bg1"/>
                </a:solidFill>
                <a:latin typeface="Abadi" panose="020B0604020104020204" pitchFamily="34" charset="0"/>
              </a:rPr>
              <a:t>Istraživanje klizišta</a:t>
            </a:r>
          </a:p>
        </p:txBody>
      </p:sp>
    </p:spTree>
    <p:extLst>
      <p:ext uri="{BB962C8B-B14F-4D97-AF65-F5344CB8AC3E}">
        <p14:creationId xmlns:p14="http://schemas.microsoft.com/office/powerpoint/2010/main" val="113328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kutnik 5"/>
          <p:cNvSpPr/>
          <p:nvPr/>
        </p:nvSpPr>
        <p:spPr>
          <a:xfrm>
            <a:off x="-1" y="-32368"/>
            <a:ext cx="9144001" cy="6381328"/>
          </a:xfrm>
          <a:prstGeom prst="rect">
            <a:avLst/>
          </a:prstGeom>
          <a:solidFill>
            <a:srgbClr val="FEFEFE"/>
          </a:solidFill>
          <a:ln w="38100"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80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6BCFA5-C851-4731-8E81-52B3494BA471}"/>
              </a:ext>
            </a:extLst>
          </p:cNvPr>
          <p:cNvSpPr/>
          <p:nvPr/>
        </p:nvSpPr>
        <p:spPr>
          <a:xfrm>
            <a:off x="5599952" y="0"/>
            <a:ext cx="3544048" cy="723149"/>
          </a:xfrm>
          <a:prstGeom prst="rect">
            <a:avLst/>
          </a:prstGeom>
          <a:solidFill>
            <a:srgbClr val="C0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FD4B98-7BB5-5EAC-9505-E7C283C25864}"/>
              </a:ext>
            </a:extLst>
          </p:cNvPr>
          <p:cNvSpPr txBox="1"/>
          <p:nvPr/>
        </p:nvSpPr>
        <p:spPr>
          <a:xfrm>
            <a:off x="5949605" y="99964"/>
            <a:ext cx="30043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>
                <a:solidFill>
                  <a:schemeClr val="bg1"/>
                </a:solidFill>
                <a:latin typeface="Abadi" panose="020B0604020104020204" pitchFamily="34" charset="0"/>
              </a:rPr>
              <a:t>Istraživanje klizišta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9CAC6E2-4903-443D-1BCC-6A7E602EBD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20"/>
          <a:stretch/>
        </p:blipFill>
        <p:spPr>
          <a:xfrm>
            <a:off x="830594" y="984731"/>
            <a:ext cx="7233543" cy="544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0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5EFCA28-18C2-4A63-85EA-5BC1EEA25F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7" t="6188" r="5231" b="2832"/>
          <a:stretch/>
        </p:blipFill>
        <p:spPr>
          <a:xfrm>
            <a:off x="125506" y="424329"/>
            <a:ext cx="5008282" cy="62394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2705D9B-2E41-4143-A9A3-DA663F64926F}"/>
              </a:ext>
            </a:extLst>
          </p:cNvPr>
          <p:cNvSpPr txBox="1"/>
          <p:nvPr/>
        </p:nvSpPr>
        <p:spPr>
          <a:xfrm>
            <a:off x="5596629" y="1808003"/>
            <a:ext cx="34756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>
                <a:solidFill>
                  <a:srgbClr val="C00000"/>
                </a:solidFill>
                <a:latin typeface="Abadi" panose="020B0604020104020204" pitchFamily="34" charset="0"/>
              </a:rPr>
              <a:t>KARTA INVENTARA </a:t>
            </a:r>
          </a:p>
          <a:p>
            <a:r>
              <a:rPr lang="hr-HR" sz="2800" b="1">
                <a:solidFill>
                  <a:srgbClr val="C00000"/>
                </a:solidFill>
                <a:latin typeface="Abadi" panose="020B0604020104020204" pitchFamily="34" charset="0"/>
              </a:rPr>
              <a:t>KLIZIŠTA 1:2.000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5E0AC7C-3A2F-C803-CECF-B76519AE2FFE}"/>
              </a:ext>
            </a:extLst>
          </p:cNvPr>
          <p:cNvSpPr/>
          <p:nvPr/>
        </p:nvSpPr>
        <p:spPr>
          <a:xfrm>
            <a:off x="89647" y="292848"/>
            <a:ext cx="1177365" cy="770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827E139-A4D2-6CB0-D3C8-43D9BFBD9E4E}"/>
              </a:ext>
            </a:extLst>
          </p:cNvPr>
          <p:cNvGrpSpPr/>
          <p:nvPr/>
        </p:nvGrpSpPr>
        <p:grpSpPr>
          <a:xfrm>
            <a:off x="6179670" y="0"/>
            <a:ext cx="2964330" cy="723149"/>
            <a:chOff x="6179671" y="221129"/>
            <a:chExt cx="2964330" cy="72314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2D85383-6CD2-4C3F-E9A0-B9FF88A971EF}"/>
                </a:ext>
              </a:extLst>
            </p:cNvPr>
            <p:cNvSpPr/>
            <p:nvPr/>
          </p:nvSpPr>
          <p:spPr>
            <a:xfrm>
              <a:off x="6179671" y="221129"/>
              <a:ext cx="2964330" cy="723149"/>
            </a:xfrm>
            <a:prstGeom prst="rect">
              <a:avLst/>
            </a:prstGeom>
            <a:solidFill>
              <a:srgbClr val="C000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172FF50-280B-D291-A410-F776E22F152F}"/>
                </a:ext>
              </a:extLst>
            </p:cNvPr>
            <p:cNvSpPr txBox="1"/>
            <p:nvPr/>
          </p:nvSpPr>
          <p:spPr>
            <a:xfrm>
              <a:off x="6606098" y="321093"/>
              <a:ext cx="21114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sz="2800" b="1">
                  <a:solidFill>
                    <a:schemeClr val="bg1"/>
                  </a:solidFill>
                  <a:latin typeface="Abadi" panose="020B0604020104020204" pitchFamily="34" charset="0"/>
                </a:rPr>
                <a:t>Karte klizišta</a:t>
              </a:r>
            </a:p>
          </p:txBody>
        </p:sp>
      </p:grpSp>
      <p:sp>
        <p:nvSpPr>
          <p:cNvPr id="3" name="Pravokutnik 6">
            <a:extLst>
              <a:ext uri="{FF2B5EF4-FFF2-40B4-BE49-F238E27FC236}">
                <a16:creationId xmlns:a16="http://schemas.microsoft.com/office/drawing/2014/main" id="{ED208F2F-5BED-99A7-B1E6-C0C82E0266E8}"/>
              </a:ext>
            </a:extLst>
          </p:cNvPr>
          <p:cNvSpPr/>
          <p:nvPr/>
        </p:nvSpPr>
        <p:spPr>
          <a:xfrm>
            <a:off x="5596630" y="3056122"/>
            <a:ext cx="3200784" cy="3079207"/>
          </a:xfrm>
          <a:prstGeom prst="rect">
            <a:avLst/>
          </a:prstGeom>
          <a:noFill/>
          <a:ln w="38100">
            <a:solidFill>
              <a:schemeClr val="bg2">
                <a:lumMod val="75000"/>
              </a:schemeClr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hr-HR" sz="2000" b="1" dirty="0"/>
              <a:t>PODSLJEMENSKA ZONA GRADA ZAGREBA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r-HR" sz="2000" dirty="0"/>
              <a:t>inventar klizišta se sastoji od </a:t>
            </a:r>
            <a:r>
              <a:rPr lang="hr-HR" sz="2000" b="1" dirty="0"/>
              <a:t>707 klizišta</a:t>
            </a:r>
            <a:endParaRPr lang="en-US" sz="2000" b="1" dirty="0">
              <a:solidFill>
                <a:schemeClr val="tx1"/>
              </a:solidFill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r-HR" sz="2000" b="1" dirty="0">
                <a:solidFill>
                  <a:schemeClr val="tx1"/>
                </a:solidFill>
                <a:latin typeface="+mj-lt"/>
              </a:rPr>
              <a:t>ukupna površina klizišta </a:t>
            </a:r>
            <a:r>
              <a:rPr lang="hr-HR" sz="2000" dirty="0">
                <a:solidFill>
                  <a:schemeClr val="tx1"/>
                </a:solidFill>
                <a:latin typeface="+mj-lt"/>
              </a:rPr>
              <a:t>je</a:t>
            </a:r>
            <a:r>
              <a:rPr lang="hr-HR" sz="20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hr-HR" sz="2000" b="1" dirty="0">
                <a:solidFill>
                  <a:srgbClr val="C00000"/>
                </a:solidFill>
                <a:latin typeface="+mj-lt"/>
              </a:rPr>
              <a:t>0,5 km</a:t>
            </a:r>
            <a:r>
              <a:rPr lang="hr-HR" sz="2000" b="1" baseline="30000" dirty="0">
                <a:solidFill>
                  <a:srgbClr val="C00000"/>
                </a:solidFill>
                <a:latin typeface="+mj-lt"/>
              </a:rPr>
              <a:t>2</a:t>
            </a:r>
            <a:r>
              <a:rPr lang="hr-HR" sz="2000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hr-HR" sz="2000" dirty="0">
                <a:solidFill>
                  <a:schemeClr val="tx1"/>
                </a:solidFill>
                <a:latin typeface="+mj-lt"/>
              </a:rPr>
              <a:t>ili </a:t>
            </a:r>
            <a:r>
              <a:rPr lang="hr-HR" sz="2000" b="1" dirty="0">
                <a:solidFill>
                  <a:srgbClr val="C00000"/>
                </a:solidFill>
                <a:latin typeface="+mj-lt"/>
              </a:rPr>
              <a:t>2,43 %</a:t>
            </a:r>
            <a:r>
              <a:rPr lang="hr-HR" sz="2000" b="1" dirty="0">
                <a:solidFill>
                  <a:schemeClr val="tx1"/>
                </a:solidFill>
                <a:latin typeface="+mj-lt"/>
              </a:rPr>
              <a:t>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r-HR" sz="2000" b="1" dirty="0">
                <a:solidFill>
                  <a:schemeClr val="tx1"/>
                </a:solidFill>
                <a:latin typeface="+mj-lt"/>
              </a:rPr>
              <a:t>srednja gustoća klizišta </a:t>
            </a:r>
            <a:r>
              <a:rPr lang="hr-HR" sz="2000" dirty="0">
                <a:solidFill>
                  <a:schemeClr val="tx1"/>
                </a:solidFill>
                <a:latin typeface="+mj-lt"/>
              </a:rPr>
              <a:t>je</a:t>
            </a:r>
            <a:r>
              <a:rPr lang="hr-HR" sz="20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hr-HR" sz="2000" b="1" dirty="0">
                <a:solidFill>
                  <a:srgbClr val="C00000"/>
                </a:solidFill>
                <a:latin typeface="+mj-lt"/>
              </a:rPr>
              <a:t>33,3 klizišta/km</a:t>
            </a:r>
            <a:r>
              <a:rPr lang="hr-HR" sz="2000" b="1" baseline="30000" dirty="0">
                <a:solidFill>
                  <a:srgbClr val="C00000"/>
                </a:solidFill>
                <a:latin typeface="+mj-lt"/>
              </a:rPr>
              <a:t>2</a:t>
            </a:r>
            <a:endParaRPr lang="en-US" sz="2000" b="1" baseline="30000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E4FB87-0C7D-7A22-A86B-47450B8549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86"/>
            <a:ext cx="2177300" cy="768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044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kutnik 5"/>
          <p:cNvSpPr/>
          <p:nvPr/>
        </p:nvSpPr>
        <p:spPr>
          <a:xfrm>
            <a:off x="-1" y="0"/>
            <a:ext cx="9144001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 w="38100"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2800">
              <a:solidFill>
                <a:schemeClr val="bg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15010C8-48A0-42BE-86D6-10AD2A029B4E}"/>
              </a:ext>
            </a:extLst>
          </p:cNvPr>
          <p:cNvSpPr/>
          <p:nvPr/>
        </p:nvSpPr>
        <p:spPr>
          <a:xfrm>
            <a:off x="169819" y="59702"/>
            <a:ext cx="73195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800" b="1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usporedba s povijesnim inventarima</a:t>
            </a:r>
            <a:endParaRPr lang="hr-HR" sz="280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78EFEC-3F38-4FAD-B9EE-CE808EFC5C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" b="10201"/>
          <a:stretch/>
        </p:blipFill>
        <p:spPr>
          <a:xfrm>
            <a:off x="206829" y="642624"/>
            <a:ext cx="8730341" cy="478330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F626AA7-1681-38BE-505E-7BD320604A04}"/>
              </a:ext>
            </a:extLst>
          </p:cNvPr>
          <p:cNvGrpSpPr/>
          <p:nvPr/>
        </p:nvGrpSpPr>
        <p:grpSpPr>
          <a:xfrm>
            <a:off x="363998" y="2020099"/>
            <a:ext cx="8416001" cy="4656158"/>
            <a:chOff x="363999" y="783481"/>
            <a:chExt cx="8416001" cy="4656158"/>
          </a:xfrm>
        </p:grpSpPr>
        <p:graphicFrame>
          <p:nvGraphicFramePr>
            <p:cNvPr id="5" name="Table 4">
              <a:extLst>
                <a:ext uri="{FF2B5EF4-FFF2-40B4-BE49-F238E27FC236}">
                  <a16:creationId xmlns:a16="http://schemas.microsoft.com/office/drawing/2014/main" id="{D12B7F00-011E-6DBA-9F42-3324BEA7F9E3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363999" y="783481"/>
            <a:ext cx="8416001" cy="4656158"/>
          </p:xfrm>
          <a:graphic>
            <a:graphicData uri="http://schemas.openxmlformats.org/drawingml/2006/table">
              <a:tbl>
                <a:tblPr firstRow="1" firstCol="1" bandRow="1">
                  <a:tableStyleId>{5202B0CA-FC54-4496-8BCA-5EF66A818D29}</a:tableStyleId>
                </a:tblPr>
                <a:tblGrid>
                  <a:gridCol w="2421683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2169518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  <a:gridCol w="2298302">
                    <a:extLst>
                      <a:ext uri="{9D8B030D-6E8A-4147-A177-3AD203B41FA5}">
                        <a16:colId xmlns:a16="http://schemas.microsoft.com/office/drawing/2014/main" val="20002"/>
                      </a:ext>
                    </a:extLst>
                  </a:gridCol>
                  <a:gridCol w="1526498">
                    <a:extLst>
                      <a:ext uri="{9D8B030D-6E8A-4147-A177-3AD203B41FA5}">
                        <a16:colId xmlns:a16="http://schemas.microsoft.com/office/drawing/2014/main" val="20003"/>
                      </a:ext>
                    </a:extLst>
                  </a:gridCol>
                </a:tblGrid>
                <a:tr h="743374">
                  <a:tc>
                    <a:txBody>
                      <a:bodyPr/>
                      <a:lstStyle/>
                      <a:p>
                        <a:pPr indent="180340" algn="ctr">
                          <a:lnSpc>
                            <a:spcPct val="100000"/>
                          </a:lnSpc>
                          <a:spcBef>
                            <a:spcPts val="600"/>
                          </a:spcBef>
                          <a:spcAft>
                            <a:spcPts val="0"/>
                          </a:spcAft>
                        </a:pPr>
                        <a:r>
                          <a:rPr lang="hr-HR" sz="1400">
                            <a:solidFill>
                              <a:schemeClr val="bg1"/>
                            </a:solidFill>
                            <a:effectLst/>
                          </a:rPr>
                          <a:t>Inventar</a:t>
                        </a:r>
                        <a:endParaRPr lang="hr-HR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a:txBody>
                    <a:tcPr marL="68580" marR="68580" marT="0" marB="0" anchor="ctr"/>
                  </a:tc>
                  <a:tc>
                    <a:txBody>
                      <a:bodyPr/>
                      <a:lstStyle/>
                      <a:p>
                        <a:pPr indent="180340" algn="ctr">
                          <a:lnSpc>
                            <a:spcPct val="100000"/>
                          </a:lnSpc>
                          <a:spcBef>
                            <a:spcPts val="600"/>
                          </a:spcBef>
                          <a:spcAft>
                            <a:spcPts val="0"/>
                          </a:spcAft>
                        </a:pPr>
                        <a:r>
                          <a:rPr lang="hr-HR" sz="1400">
                            <a:solidFill>
                              <a:schemeClr val="bg1"/>
                            </a:solidFill>
                            <a:effectLst/>
                          </a:rPr>
                          <a:t>Inventar klizišta iz 1979. godine</a:t>
                        </a:r>
                        <a:br>
                          <a:rPr lang="hr-HR" sz="1400">
                            <a:solidFill>
                              <a:schemeClr val="bg1"/>
                            </a:solidFill>
                            <a:effectLst/>
                          </a:rPr>
                        </a:br>
                        <a:r>
                          <a:rPr lang="hr-HR" sz="1400">
                            <a:solidFill>
                              <a:schemeClr val="bg1"/>
                            </a:solidFill>
                            <a:effectLst/>
                          </a:rPr>
                          <a:t>(Polak </a:t>
                        </a:r>
                        <a:r>
                          <a:rPr lang="hr-HR" sz="1400" err="1">
                            <a:solidFill>
                              <a:schemeClr val="bg1"/>
                            </a:solidFill>
                            <a:effectLst/>
                          </a:rPr>
                          <a:t>et</a:t>
                        </a:r>
                        <a:r>
                          <a:rPr lang="hr-HR" sz="1400">
                            <a:solidFill>
                              <a:schemeClr val="bg1"/>
                            </a:solidFill>
                            <a:effectLst/>
                          </a:rPr>
                          <a:t> </a:t>
                        </a:r>
                        <a:r>
                          <a:rPr lang="hr-HR" sz="1400" err="1">
                            <a:solidFill>
                              <a:schemeClr val="bg1"/>
                            </a:solidFill>
                            <a:effectLst/>
                          </a:rPr>
                          <a:t>al</a:t>
                        </a:r>
                        <a:r>
                          <a:rPr lang="hr-HR" sz="1400">
                            <a:solidFill>
                              <a:schemeClr val="bg1"/>
                            </a:solidFill>
                            <a:effectLst/>
                          </a:rPr>
                          <a:t>., 1979)</a:t>
                        </a:r>
                        <a:endParaRPr lang="hr-HR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a:txBody>
                    <a:tcPr marL="68580" marR="68580" marT="0" marB="0" anchor="b"/>
                  </a:tc>
                  <a:tc>
                    <a:txBody>
                      <a:bodyPr/>
                      <a:lstStyle/>
                      <a:p>
                        <a:pPr indent="180340" algn="ctr">
                          <a:lnSpc>
                            <a:spcPct val="100000"/>
                          </a:lnSpc>
                          <a:spcBef>
                            <a:spcPts val="600"/>
                          </a:spcBef>
                          <a:spcAft>
                            <a:spcPts val="0"/>
                          </a:spcAft>
                        </a:pPr>
                        <a:r>
                          <a:rPr lang="hr-HR" sz="1400">
                            <a:solidFill>
                              <a:schemeClr val="bg1"/>
                            </a:solidFill>
                            <a:effectLst/>
                          </a:rPr>
                          <a:t>Inventar klizišta iz 2007. godine </a:t>
                        </a:r>
                        <a:br>
                          <a:rPr lang="hr-HR" sz="1400">
                            <a:solidFill>
                              <a:schemeClr val="bg1"/>
                            </a:solidFill>
                            <a:effectLst/>
                          </a:rPr>
                        </a:br>
                        <a:r>
                          <a:rPr lang="hr-HR" sz="1400">
                            <a:solidFill>
                              <a:schemeClr val="bg1"/>
                            </a:solidFill>
                            <a:effectLst/>
                          </a:rPr>
                          <a:t>(</a:t>
                        </a:r>
                        <a:r>
                          <a:rPr lang="hr-HR" sz="1400" err="1">
                            <a:solidFill>
                              <a:schemeClr val="bg1"/>
                            </a:solidFill>
                            <a:effectLst/>
                          </a:rPr>
                          <a:t>Miklin</a:t>
                        </a:r>
                        <a:r>
                          <a:rPr lang="hr-HR" sz="1400">
                            <a:solidFill>
                              <a:schemeClr val="bg1"/>
                            </a:solidFill>
                            <a:effectLst/>
                          </a:rPr>
                          <a:t> </a:t>
                        </a:r>
                        <a:r>
                          <a:rPr lang="hr-HR" sz="1400" err="1">
                            <a:solidFill>
                              <a:schemeClr val="bg1"/>
                            </a:solidFill>
                            <a:effectLst/>
                          </a:rPr>
                          <a:t>et</a:t>
                        </a:r>
                        <a:r>
                          <a:rPr lang="hr-HR" sz="1400">
                            <a:solidFill>
                              <a:schemeClr val="bg1"/>
                            </a:solidFill>
                            <a:effectLst/>
                          </a:rPr>
                          <a:t> </a:t>
                        </a:r>
                        <a:r>
                          <a:rPr lang="hr-HR" sz="1400" err="1">
                            <a:solidFill>
                              <a:schemeClr val="bg1"/>
                            </a:solidFill>
                            <a:effectLst/>
                          </a:rPr>
                          <a:t>al</a:t>
                        </a:r>
                        <a:r>
                          <a:rPr lang="hr-HR" sz="1400">
                            <a:solidFill>
                              <a:schemeClr val="bg1"/>
                            </a:solidFill>
                            <a:effectLst/>
                          </a:rPr>
                          <a:t>., 2007)</a:t>
                        </a:r>
                        <a:endParaRPr lang="hr-HR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a:txBody>
                    <a:tcPr marL="68580" marR="68580" marT="0" marB="0"/>
                  </a:tc>
                  <a:tc>
                    <a:txBody>
                      <a:bodyPr/>
                      <a:lstStyle/>
                      <a:p>
                        <a:pPr indent="180340" algn="ctr">
                          <a:lnSpc>
                            <a:spcPct val="100000"/>
                          </a:lnSpc>
                          <a:spcBef>
                            <a:spcPts val="600"/>
                          </a:spcBef>
                          <a:spcAft>
                            <a:spcPts val="0"/>
                          </a:spcAft>
                        </a:pPr>
                        <a:r>
                          <a:rPr lang="hr-HR" sz="1400">
                            <a:solidFill>
                              <a:schemeClr val="bg1"/>
                            </a:solidFill>
                            <a:effectLst/>
                          </a:rPr>
                          <a:t>Inventar klizišta iz 2013. godine</a:t>
                        </a:r>
                        <a:endParaRPr lang="hr-HR" sz="14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a:txBody>
                    <a:tcPr marL="68580" marR="68580" marT="0" marB="0"/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  <a:tr h="247791">
                  <a:tc>
                    <a:txBody>
                      <a:bodyPr/>
                      <a:lstStyle/>
                      <a:p>
                        <a:pPr indent="180340" algn="r">
                          <a:lnSpc>
                            <a:spcPct val="100000"/>
                          </a:lnSpc>
                          <a:spcBef>
                            <a:spcPts val="600"/>
                          </a:spcBef>
                          <a:spcAft>
                            <a:spcPts val="0"/>
                          </a:spcAft>
                        </a:pPr>
                        <a:r>
                          <a:rPr lang="hr-HR" sz="1400">
                            <a:effectLst/>
                          </a:rPr>
                          <a:t>Broj klizišta</a:t>
                        </a:r>
                        <a:endParaRPr lang="hr-HR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a:txBody>
                    <a:tcPr marL="68580" marR="68580" marT="0" marB="0" anchor="ctr"/>
                  </a:tc>
                  <a:tc>
                    <a:txBody>
                      <a:bodyPr/>
                      <a:lstStyle/>
                      <a:p>
                        <a:pPr indent="180340" algn="ctr">
                          <a:lnSpc>
                            <a:spcPct val="100000"/>
                          </a:lnSpc>
                          <a:spcBef>
                            <a:spcPts val="600"/>
                          </a:spcBef>
                          <a:spcAft>
                            <a:spcPts val="0"/>
                          </a:spcAft>
                        </a:pPr>
                        <a:r>
                          <a:rPr lang="hr-HR" sz="1400">
                            <a:effectLst/>
                          </a:rPr>
                          <a:t>166</a:t>
                        </a:r>
                        <a:endParaRPr lang="hr-HR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a:txBody>
                    <a:tcPr marL="68580" marR="68580" marT="0" marB="0" anchor="ctr"/>
                  </a:tc>
                  <a:tc>
                    <a:txBody>
                      <a:bodyPr/>
                      <a:lstStyle/>
                      <a:p>
                        <a:pPr indent="180340" algn="ctr">
                          <a:lnSpc>
                            <a:spcPct val="100000"/>
                          </a:lnSpc>
                          <a:spcBef>
                            <a:spcPts val="600"/>
                          </a:spcBef>
                          <a:spcAft>
                            <a:spcPts val="0"/>
                          </a:spcAft>
                        </a:pPr>
                        <a:r>
                          <a:rPr lang="hr-HR" sz="1400">
                            <a:effectLst/>
                          </a:rPr>
                          <a:t>159</a:t>
                        </a:r>
                        <a:endParaRPr lang="hr-HR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a:txBody>
                    <a:tcPr marL="68580" marR="68580" marT="0" marB="0" anchor="ctr"/>
                  </a:tc>
                  <a:tc>
                    <a:txBody>
                      <a:bodyPr/>
                      <a:lstStyle/>
                      <a:p>
                        <a:pPr indent="180340" algn="ctr">
                          <a:lnSpc>
                            <a:spcPct val="100000"/>
                          </a:lnSpc>
                          <a:spcBef>
                            <a:spcPts val="600"/>
                          </a:spcBef>
                          <a:spcAft>
                            <a:spcPts val="0"/>
                          </a:spcAft>
                        </a:pPr>
                        <a:r>
                          <a:rPr lang="hr-HR" sz="1400">
                            <a:effectLst/>
                          </a:rPr>
                          <a:t>702</a:t>
                        </a:r>
                        <a:endParaRPr lang="hr-HR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a:txBody>
                    <a:tcPr marL="68580" marR="68580" marT="0" marB="0" anchor="ctr"/>
                  </a:tc>
                  <a:extLst>
                    <a:ext uri="{0D108BD9-81ED-4DB2-BD59-A6C34878D82A}">
                      <a16:rowId xmlns:a16="http://schemas.microsoft.com/office/drawing/2014/main" val="10001"/>
                    </a:ext>
                  </a:extLst>
                </a:tr>
                <a:tr h="495583">
                  <a:tc>
                    <a:txBody>
                      <a:bodyPr/>
                      <a:lstStyle/>
                      <a:p>
                        <a:pPr indent="180340" algn="r">
                          <a:lnSpc>
                            <a:spcPct val="100000"/>
                          </a:lnSpc>
                          <a:spcBef>
                            <a:spcPts val="600"/>
                          </a:spcBef>
                          <a:spcAft>
                            <a:spcPts val="0"/>
                          </a:spcAft>
                        </a:pPr>
                        <a:r>
                          <a:rPr lang="hr-HR" sz="1400">
                            <a:effectLst/>
                          </a:rPr>
                          <a:t>Najmanje kartirano klizište (m</a:t>
                        </a:r>
                        <a:r>
                          <a:rPr lang="hr-HR" sz="1400" baseline="30000">
                            <a:effectLst/>
                          </a:rPr>
                          <a:t>2</a:t>
                        </a:r>
                        <a:r>
                          <a:rPr lang="hr-HR" sz="1400">
                            <a:effectLst/>
                          </a:rPr>
                          <a:t>)</a:t>
                        </a:r>
                        <a:endParaRPr lang="hr-HR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a:txBody>
                    <a:tcPr marL="68580" marR="68580" marT="0" marB="0" anchor="ctr"/>
                  </a:tc>
                  <a:tc>
                    <a:txBody>
                      <a:bodyPr/>
                      <a:lstStyle/>
                      <a:p>
                        <a:pPr indent="180340" algn="ctr">
                          <a:lnSpc>
                            <a:spcPct val="100000"/>
                          </a:lnSpc>
                          <a:spcBef>
                            <a:spcPts val="600"/>
                          </a:spcBef>
                          <a:spcAft>
                            <a:spcPts val="0"/>
                          </a:spcAft>
                        </a:pPr>
                        <a:r>
                          <a:rPr lang="hr-HR" sz="1400">
                            <a:effectLst/>
                          </a:rPr>
                          <a:t>467</a:t>
                        </a:r>
                        <a:endParaRPr lang="hr-HR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a:txBody>
                    <a:tcPr marL="68580" marR="68580" marT="0" marB="0" anchor="ctr"/>
                  </a:tc>
                  <a:tc>
                    <a:txBody>
                      <a:bodyPr/>
                      <a:lstStyle/>
                      <a:p>
                        <a:pPr indent="180340" algn="ctr">
                          <a:lnSpc>
                            <a:spcPct val="100000"/>
                          </a:lnSpc>
                          <a:spcBef>
                            <a:spcPts val="600"/>
                          </a:spcBef>
                          <a:spcAft>
                            <a:spcPts val="0"/>
                          </a:spcAft>
                        </a:pPr>
                        <a:r>
                          <a:rPr lang="hr-HR" sz="1400">
                            <a:effectLst/>
                          </a:rPr>
                          <a:t>282</a:t>
                        </a:r>
                        <a:endParaRPr lang="hr-HR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a:txBody>
                    <a:tcPr marL="68580" marR="68580" marT="0" marB="0" anchor="ctr"/>
                  </a:tc>
                  <a:tc>
                    <a:txBody>
                      <a:bodyPr/>
                      <a:lstStyle/>
                      <a:p>
                        <a:pPr indent="180340" algn="ctr">
                          <a:lnSpc>
                            <a:spcPct val="100000"/>
                          </a:lnSpc>
                          <a:spcBef>
                            <a:spcPts val="600"/>
                          </a:spcBef>
                          <a:spcAft>
                            <a:spcPts val="0"/>
                          </a:spcAft>
                        </a:pPr>
                        <a:r>
                          <a:rPr lang="hr-HR" sz="1400">
                            <a:effectLst/>
                          </a:rPr>
                          <a:t>43</a:t>
                        </a:r>
                        <a:endParaRPr lang="hr-HR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a:txBody>
                    <a:tcPr marL="68580" marR="68580" marT="0" marB="0" anchor="ctr"/>
                  </a:tc>
                  <a:extLst>
                    <a:ext uri="{0D108BD9-81ED-4DB2-BD59-A6C34878D82A}">
                      <a16:rowId xmlns:a16="http://schemas.microsoft.com/office/drawing/2014/main" val="10002"/>
                    </a:ext>
                  </a:extLst>
                </a:tr>
                <a:tr h="478290">
                  <a:tc>
                    <a:txBody>
                      <a:bodyPr/>
                      <a:lstStyle/>
                      <a:p>
                        <a:pPr indent="180340" algn="r">
                          <a:lnSpc>
                            <a:spcPct val="100000"/>
                          </a:lnSpc>
                          <a:spcBef>
                            <a:spcPts val="600"/>
                          </a:spcBef>
                          <a:spcAft>
                            <a:spcPts val="0"/>
                          </a:spcAft>
                        </a:pPr>
                        <a:r>
                          <a:rPr lang="hr-HR" sz="1400">
                            <a:effectLst/>
                          </a:rPr>
                          <a:t>Srednja veličina klizišta (m</a:t>
                        </a:r>
                        <a:r>
                          <a:rPr lang="hr-HR" sz="1400" baseline="30000">
                            <a:effectLst/>
                          </a:rPr>
                          <a:t>2</a:t>
                        </a:r>
                        <a:r>
                          <a:rPr lang="hr-HR" sz="1400">
                            <a:effectLst/>
                          </a:rPr>
                          <a:t>)</a:t>
                        </a:r>
                        <a:endParaRPr lang="hr-HR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a:txBody>
                    <a:tcPr marL="68580" marR="68580" marT="0" marB="0" anchor="ctr"/>
                  </a:tc>
                  <a:tc>
                    <a:txBody>
                      <a:bodyPr/>
                      <a:lstStyle/>
                      <a:p>
                        <a:pPr indent="180340" algn="ctr">
                          <a:lnSpc>
                            <a:spcPct val="100000"/>
                          </a:lnSpc>
                          <a:spcBef>
                            <a:spcPts val="600"/>
                          </a:spcBef>
                          <a:spcAft>
                            <a:spcPts val="0"/>
                          </a:spcAft>
                        </a:pPr>
                        <a:r>
                          <a:rPr lang="hr-HR" sz="1400">
                            <a:effectLst/>
                          </a:rPr>
                          <a:t>3.666</a:t>
                        </a:r>
                        <a:endParaRPr lang="hr-HR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a:txBody>
                    <a:tcPr marL="68580" marR="68580" marT="0" marB="0" anchor="ctr"/>
                  </a:tc>
                  <a:tc>
                    <a:txBody>
                      <a:bodyPr/>
                      <a:lstStyle/>
                      <a:p>
                        <a:pPr indent="180340" algn="ctr">
                          <a:lnSpc>
                            <a:spcPct val="100000"/>
                          </a:lnSpc>
                          <a:spcBef>
                            <a:spcPts val="600"/>
                          </a:spcBef>
                          <a:spcAft>
                            <a:spcPts val="0"/>
                          </a:spcAft>
                        </a:pPr>
                        <a:r>
                          <a:rPr lang="hr-HR" sz="1400">
                            <a:effectLst/>
                          </a:rPr>
                          <a:t>23.471</a:t>
                        </a:r>
                        <a:endParaRPr lang="hr-HR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a:txBody>
                    <a:tcPr marL="68580" marR="68580" marT="0" marB="0" anchor="ctr"/>
                  </a:tc>
                  <a:tc>
                    <a:txBody>
                      <a:bodyPr/>
                      <a:lstStyle/>
                      <a:p>
                        <a:pPr indent="180340" algn="ctr">
                          <a:lnSpc>
                            <a:spcPct val="100000"/>
                          </a:lnSpc>
                          <a:spcBef>
                            <a:spcPts val="600"/>
                          </a:spcBef>
                          <a:spcAft>
                            <a:spcPts val="0"/>
                          </a:spcAft>
                        </a:pPr>
                        <a:r>
                          <a:rPr lang="hr-HR" sz="1400">
                            <a:effectLst/>
                          </a:rPr>
                          <a:t>730</a:t>
                        </a:r>
                        <a:endParaRPr lang="hr-HR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a:txBody>
                    <a:tcPr marL="68580" marR="68580" marT="0" marB="0" anchor="ctr"/>
                  </a:tc>
                  <a:extLst>
                    <a:ext uri="{0D108BD9-81ED-4DB2-BD59-A6C34878D82A}">
                      <a16:rowId xmlns:a16="http://schemas.microsoft.com/office/drawing/2014/main" val="10003"/>
                    </a:ext>
                  </a:extLst>
                </a:tr>
                <a:tr h="247791">
                  <a:tc>
                    <a:txBody>
                      <a:bodyPr/>
                      <a:lstStyle/>
                      <a:p>
                        <a:pPr indent="180340" algn="r">
                          <a:lnSpc>
                            <a:spcPct val="100000"/>
                          </a:lnSpc>
                          <a:spcBef>
                            <a:spcPts val="600"/>
                          </a:spcBef>
                          <a:spcAft>
                            <a:spcPts val="0"/>
                          </a:spcAft>
                        </a:pPr>
                        <a:r>
                          <a:rPr lang="hr-HR" sz="1400">
                            <a:effectLst/>
                          </a:rPr>
                          <a:t>Medijan (m</a:t>
                        </a:r>
                        <a:r>
                          <a:rPr lang="hr-HR" sz="1400" baseline="30000">
                            <a:effectLst/>
                          </a:rPr>
                          <a:t>2</a:t>
                        </a:r>
                        <a:r>
                          <a:rPr lang="hr-HR" sz="1400">
                            <a:effectLst/>
                          </a:rPr>
                          <a:t>)</a:t>
                        </a:r>
                        <a:endParaRPr lang="hr-HR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a:txBody>
                    <a:tcPr marL="68580" marR="68580" marT="0" marB="0" anchor="ctr"/>
                  </a:tc>
                  <a:tc>
                    <a:txBody>
                      <a:bodyPr/>
                      <a:lstStyle/>
                      <a:p>
                        <a:pPr indent="180340" algn="ctr">
                          <a:lnSpc>
                            <a:spcPct val="100000"/>
                          </a:lnSpc>
                          <a:spcBef>
                            <a:spcPts val="600"/>
                          </a:spcBef>
                          <a:spcAft>
                            <a:spcPts val="0"/>
                          </a:spcAft>
                        </a:pPr>
                        <a:r>
                          <a:rPr lang="hr-HR" sz="1400">
                            <a:effectLst/>
                          </a:rPr>
                          <a:t>2.407</a:t>
                        </a:r>
                        <a:endParaRPr lang="hr-HR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a:txBody>
                    <a:tcPr marL="68580" marR="68580" marT="0" marB="0" anchor="ctr"/>
                  </a:tc>
                  <a:tc>
                    <a:txBody>
                      <a:bodyPr/>
                      <a:lstStyle/>
                      <a:p>
                        <a:pPr indent="180340" algn="ctr">
                          <a:lnSpc>
                            <a:spcPct val="100000"/>
                          </a:lnSpc>
                          <a:spcBef>
                            <a:spcPts val="600"/>
                          </a:spcBef>
                          <a:spcAft>
                            <a:spcPts val="0"/>
                          </a:spcAft>
                        </a:pPr>
                        <a:r>
                          <a:rPr lang="hr-HR" sz="1400">
                            <a:effectLst/>
                          </a:rPr>
                          <a:t>11.981</a:t>
                        </a:r>
                        <a:endParaRPr lang="hr-HR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a:txBody>
                    <a:tcPr marL="68580" marR="68580" marT="0" marB="0" anchor="ctr"/>
                  </a:tc>
                  <a:tc>
                    <a:txBody>
                      <a:bodyPr/>
                      <a:lstStyle/>
                      <a:p>
                        <a:pPr indent="180340" algn="ctr">
                          <a:lnSpc>
                            <a:spcPct val="100000"/>
                          </a:lnSpc>
                          <a:spcBef>
                            <a:spcPts val="600"/>
                          </a:spcBef>
                          <a:spcAft>
                            <a:spcPts val="0"/>
                          </a:spcAft>
                        </a:pPr>
                        <a:r>
                          <a:rPr lang="hr-HR" sz="1400">
                            <a:effectLst/>
                          </a:rPr>
                          <a:t>427</a:t>
                        </a:r>
                        <a:endParaRPr lang="hr-HR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a:txBody>
                    <a:tcPr marL="68580" marR="68580" marT="0" marB="0" anchor="ctr"/>
                  </a:tc>
                  <a:extLst>
                    <a:ext uri="{0D108BD9-81ED-4DB2-BD59-A6C34878D82A}">
                      <a16:rowId xmlns:a16="http://schemas.microsoft.com/office/drawing/2014/main" val="10004"/>
                    </a:ext>
                  </a:extLst>
                </a:tr>
                <a:tr h="478290">
                  <a:tc>
                    <a:txBody>
                      <a:bodyPr/>
                      <a:lstStyle/>
                      <a:p>
                        <a:pPr indent="180340" algn="r">
                          <a:lnSpc>
                            <a:spcPct val="100000"/>
                          </a:lnSpc>
                          <a:spcBef>
                            <a:spcPts val="600"/>
                          </a:spcBef>
                          <a:spcAft>
                            <a:spcPts val="0"/>
                          </a:spcAft>
                        </a:pPr>
                        <a:r>
                          <a:rPr lang="hr-HR" sz="1400">
                            <a:effectLst/>
                          </a:rPr>
                          <a:t>Standardna devijacija (m</a:t>
                        </a:r>
                        <a:r>
                          <a:rPr lang="hr-HR" sz="1400" baseline="30000">
                            <a:effectLst/>
                          </a:rPr>
                          <a:t>2</a:t>
                        </a:r>
                        <a:r>
                          <a:rPr lang="hr-HR" sz="1400">
                            <a:effectLst/>
                          </a:rPr>
                          <a:t>)</a:t>
                        </a:r>
                        <a:endParaRPr lang="hr-HR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a:txBody>
                    <a:tcPr marL="68580" marR="68580" marT="0" marB="0" anchor="ctr"/>
                  </a:tc>
                  <a:tc>
                    <a:txBody>
                      <a:bodyPr/>
                      <a:lstStyle/>
                      <a:p>
                        <a:pPr indent="180340" algn="ctr">
                          <a:lnSpc>
                            <a:spcPct val="100000"/>
                          </a:lnSpc>
                          <a:spcBef>
                            <a:spcPts val="600"/>
                          </a:spcBef>
                          <a:spcAft>
                            <a:spcPts val="0"/>
                          </a:spcAft>
                        </a:pPr>
                        <a:r>
                          <a:rPr lang="hr-HR" sz="1400">
                            <a:effectLst/>
                          </a:rPr>
                          <a:t>4.446</a:t>
                        </a:r>
                        <a:endParaRPr lang="hr-HR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a:txBody>
                    <a:tcPr marL="68580" marR="68580" marT="0" marB="0" anchor="ctr"/>
                  </a:tc>
                  <a:tc>
                    <a:txBody>
                      <a:bodyPr/>
                      <a:lstStyle/>
                      <a:p>
                        <a:pPr indent="180340" algn="ctr">
                          <a:lnSpc>
                            <a:spcPct val="100000"/>
                          </a:lnSpc>
                          <a:spcBef>
                            <a:spcPts val="600"/>
                          </a:spcBef>
                          <a:spcAft>
                            <a:spcPts val="0"/>
                          </a:spcAft>
                        </a:pPr>
                        <a:r>
                          <a:rPr lang="hr-HR" sz="1400">
                            <a:effectLst/>
                          </a:rPr>
                          <a:t>35.906</a:t>
                        </a:r>
                        <a:endParaRPr lang="hr-HR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a:txBody>
                    <a:tcPr marL="68580" marR="68580" marT="0" marB="0" anchor="ctr"/>
                  </a:tc>
                  <a:tc>
                    <a:txBody>
                      <a:bodyPr/>
                      <a:lstStyle/>
                      <a:p>
                        <a:pPr indent="180340" algn="ctr">
                          <a:lnSpc>
                            <a:spcPct val="100000"/>
                          </a:lnSpc>
                          <a:spcBef>
                            <a:spcPts val="600"/>
                          </a:spcBef>
                          <a:spcAft>
                            <a:spcPts val="0"/>
                          </a:spcAft>
                        </a:pPr>
                        <a:r>
                          <a:rPr lang="hr-HR" sz="1400">
                            <a:effectLst/>
                          </a:rPr>
                          <a:t>942</a:t>
                        </a:r>
                        <a:endParaRPr lang="hr-HR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a:txBody>
                    <a:tcPr marL="68580" marR="68580" marT="0" marB="0" anchor="ctr"/>
                  </a:tc>
                  <a:extLst>
                    <a:ext uri="{0D108BD9-81ED-4DB2-BD59-A6C34878D82A}">
                      <a16:rowId xmlns:a16="http://schemas.microsoft.com/office/drawing/2014/main" val="10005"/>
                    </a:ext>
                  </a:extLst>
                </a:tr>
                <a:tr h="495583">
                  <a:tc>
                    <a:txBody>
                      <a:bodyPr/>
                      <a:lstStyle/>
                      <a:p>
                        <a:pPr indent="180340" algn="r">
                          <a:lnSpc>
                            <a:spcPct val="100000"/>
                          </a:lnSpc>
                          <a:spcBef>
                            <a:spcPts val="600"/>
                          </a:spcBef>
                          <a:spcAft>
                            <a:spcPts val="0"/>
                          </a:spcAft>
                        </a:pPr>
                        <a:r>
                          <a:rPr lang="hr-HR" sz="1400">
                            <a:effectLst/>
                          </a:rPr>
                          <a:t>Najveće kartirano klizište (m</a:t>
                        </a:r>
                        <a:r>
                          <a:rPr lang="hr-HR" sz="1400" baseline="30000">
                            <a:effectLst/>
                          </a:rPr>
                          <a:t>2</a:t>
                        </a:r>
                        <a:r>
                          <a:rPr lang="hr-HR" sz="1400">
                            <a:effectLst/>
                          </a:rPr>
                          <a:t>)</a:t>
                        </a:r>
                        <a:endParaRPr lang="hr-HR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a:txBody>
                    <a:tcPr marL="68580" marR="68580" marT="0" marB="0" anchor="ctr"/>
                  </a:tc>
                  <a:tc>
                    <a:txBody>
                      <a:bodyPr/>
                      <a:lstStyle/>
                      <a:p>
                        <a:pPr indent="180340" algn="ctr">
                          <a:lnSpc>
                            <a:spcPct val="100000"/>
                          </a:lnSpc>
                          <a:spcBef>
                            <a:spcPts val="600"/>
                          </a:spcBef>
                          <a:spcAft>
                            <a:spcPts val="0"/>
                          </a:spcAft>
                        </a:pPr>
                        <a:r>
                          <a:rPr lang="hr-HR" sz="1400">
                            <a:effectLst/>
                          </a:rPr>
                          <a:t>43.228</a:t>
                        </a:r>
                        <a:endParaRPr lang="hr-HR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a:txBody>
                    <a:tcPr marL="68580" marR="68580" marT="0" marB="0" anchor="ctr"/>
                  </a:tc>
                  <a:tc>
                    <a:txBody>
                      <a:bodyPr/>
                      <a:lstStyle/>
                      <a:p>
                        <a:pPr indent="180340" algn="ctr">
                          <a:lnSpc>
                            <a:spcPct val="100000"/>
                          </a:lnSpc>
                          <a:spcBef>
                            <a:spcPts val="600"/>
                          </a:spcBef>
                          <a:spcAft>
                            <a:spcPts val="0"/>
                          </a:spcAft>
                        </a:pPr>
                        <a:r>
                          <a:rPr lang="hr-HR" sz="1400">
                            <a:effectLst/>
                          </a:rPr>
                          <a:t>317.262</a:t>
                        </a:r>
                        <a:endParaRPr lang="hr-HR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a:txBody>
                    <a:tcPr marL="68580" marR="68580" marT="0" marB="0" anchor="ctr"/>
                  </a:tc>
                  <a:tc>
                    <a:txBody>
                      <a:bodyPr/>
                      <a:lstStyle/>
                      <a:p>
                        <a:pPr indent="180340" algn="ctr">
                          <a:lnSpc>
                            <a:spcPct val="100000"/>
                          </a:lnSpc>
                          <a:spcBef>
                            <a:spcPts val="600"/>
                          </a:spcBef>
                          <a:spcAft>
                            <a:spcPts val="0"/>
                          </a:spcAft>
                        </a:pPr>
                        <a:r>
                          <a:rPr lang="hr-HR" sz="1400">
                            <a:effectLst/>
                          </a:rPr>
                          <a:t>8.064</a:t>
                        </a:r>
                        <a:endParaRPr lang="hr-HR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a:txBody>
                    <a:tcPr marL="68580" marR="68580" marT="0" marB="0" anchor="ctr"/>
                  </a:tc>
                  <a:extLst>
                    <a:ext uri="{0D108BD9-81ED-4DB2-BD59-A6C34878D82A}">
                      <a16:rowId xmlns:a16="http://schemas.microsoft.com/office/drawing/2014/main" val="10006"/>
                    </a:ext>
                  </a:extLst>
                </a:tr>
                <a:tr h="478290">
                  <a:tc>
                    <a:txBody>
                      <a:bodyPr/>
                      <a:lstStyle/>
                      <a:p>
                        <a:pPr indent="180340" algn="r">
                          <a:lnSpc>
                            <a:spcPct val="100000"/>
                          </a:lnSpc>
                          <a:spcBef>
                            <a:spcPts val="600"/>
                          </a:spcBef>
                          <a:spcAft>
                            <a:spcPts val="0"/>
                          </a:spcAft>
                        </a:pPr>
                        <a:r>
                          <a:rPr lang="hr-HR" sz="1400">
                            <a:effectLst/>
                          </a:rPr>
                          <a:t>Površina svih klizišta (km</a:t>
                        </a:r>
                        <a:r>
                          <a:rPr lang="hr-HR" sz="1400" baseline="30000">
                            <a:effectLst/>
                          </a:rPr>
                          <a:t>2</a:t>
                        </a:r>
                        <a:r>
                          <a:rPr lang="hr-HR" sz="1400">
                            <a:effectLst/>
                          </a:rPr>
                          <a:t>)</a:t>
                        </a:r>
                        <a:endParaRPr lang="hr-HR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a:txBody>
                    <a:tcPr marL="68580" marR="68580" marT="0" marB="0" anchor="b"/>
                  </a:tc>
                  <a:tc>
                    <a:txBody>
                      <a:bodyPr/>
                      <a:lstStyle/>
                      <a:p>
                        <a:pPr indent="180340" algn="ctr">
                          <a:lnSpc>
                            <a:spcPct val="100000"/>
                          </a:lnSpc>
                          <a:spcBef>
                            <a:spcPts val="600"/>
                          </a:spcBef>
                          <a:spcAft>
                            <a:spcPts val="0"/>
                          </a:spcAft>
                        </a:pPr>
                        <a:r>
                          <a:rPr lang="hr-HR" sz="1400">
                            <a:effectLst/>
                          </a:rPr>
                          <a:t>0,61</a:t>
                        </a:r>
                        <a:endParaRPr lang="hr-HR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a:txBody>
                    <a:tcPr marL="68580" marR="68580" marT="0" marB="0" anchor="ctr"/>
                  </a:tc>
                  <a:tc>
                    <a:txBody>
                      <a:bodyPr/>
                      <a:lstStyle/>
                      <a:p>
                        <a:pPr indent="180340" algn="ctr">
                          <a:lnSpc>
                            <a:spcPct val="100000"/>
                          </a:lnSpc>
                          <a:spcBef>
                            <a:spcPts val="600"/>
                          </a:spcBef>
                          <a:spcAft>
                            <a:spcPts val="0"/>
                          </a:spcAft>
                        </a:pPr>
                        <a:r>
                          <a:rPr lang="hr-HR" sz="1400">
                            <a:effectLst/>
                          </a:rPr>
                          <a:t>3,73</a:t>
                        </a:r>
                        <a:endParaRPr lang="hr-HR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a:txBody>
                    <a:tcPr marL="68580" marR="68580" marT="0" marB="0" anchor="ctr"/>
                  </a:tc>
                  <a:tc>
                    <a:txBody>
                      <a:bodyPr/>
                      <a:lstStyle/>
                      <a:p>
                        <a:pPr indent="180340" algn="ctr">
                          <a:lnSpc>
                            <a:spcPct val="100000"/>
                          </a:lnSpc>
                          <a:spcBef>
                            <a:spcPts val="600"/>
                          </a:spcBef>
                          <a:spcAft>
                            <a:spcPts val="0"/>
                          </a:spcAft>
                        </a:pPr>
                        <a:r>
                          <a:rPr lang="hr-HR" sz="1400">
                            <a:effectLst/>
                          </a:rPr>
                          <a:t>0,51</a:t>
                        </a:r>
                        <a:endParaRPr lang="hr-HR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a:txBody>
                    <a:tcPr marL="68580" marR="68580" marT="0" marB="0" anchor="ctr"/>
                  </a:tc>
                  <a:extLst>
                    <a:ext uri="{0D108BD9-81ED-4DB2-BD59-A6C34878D82A}">
                      <a16:rowId xmlns:a16="http://schemas.microsoft.com/office/drawing/2014/main" val="10007"/>
                    </a:ext>
                  </a:extLst>
                </a:tr>
                <a:tr h="495583">
                  <a:tc>
                    <a:txBody>
                      <a:bodyPr/>
                      <a:lstStyle/>
                      <a:p>
                        <a:pPr indent="180340" algn="r">
                          <a:lnSpc>
                            <a:spcPct val="100000"/>
                          </a:lnSpc>
                          <a:spcBef>
                            <a:spcPts val="600"/>
                          </a:spcBef>
                          <a:spcAft>
                            <a:spcPts val="0"/>
                          </a:spcAft>
                        </a:pPr>
                        <a:r>
                          <a:rPr lang="hr-HR" sz="1400">
                            <a:effectLst/>
                          </a:rPr>
                          <a:t>Udio površine klizišta na pilot području (%)</a:t>
                        </a:r>
                        <a:endParaRPr lang="hr-HR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a:txBody>
                    <a:tcPr marL="68580" marR="68580" marT="0" marB="0" anchor="ctr"/>
                  </a:tc>
                  <a:tc>
                    <a:txBody>
                      <a:bodyPr/>
                      <a:lstStyle/>
                      <a:p>
                        <a:pPr indent="180340" algn="ctr">
                          <a:lnSpc>
                            <a:spcPct val="100000"/>
                          </a:lnSpc>
                          <a:spcBef>
                            <a:spcPts val="600"/>
                          </a:spcBef>
                          <a:spcAft>
                            <a:spcPts val="0"/>
                          </a:spcAft>
                        </a:pPr>
                        <a:r>
                          <a:rPr lang="hr-HR" sz="1400">
                            <a:effectLst/>
                          </a:rPr>
                          <a:t>2,88</a:t>
                        </a:r>
                        <a:endParaRPr lang="hr-HR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a:txBody>
                    <a:tcPr marL="68580" marR="68580" marT="0" marB="0" anchor="ctr"/>
                  </a:tc>
                  <a:tc>
                    <a:txBody>
                      <a:bodyPr/>
                      <a:lstStyle/>
                      <a:p>
                        <a:pPr indent="180340" algn="ctr">
                          <a:lnSpc>
                            <a:spcPct val="100000"/>
                          </a:lnSpc>
                          <a:spcBef>
                            <a:spcPts val="600"/>
                          </a:spcBef>
                          <a:spcAft>
                            <a:spcPts val="0"/>
                          </a:spcAft>
                        </a:pPr>
                        <a:r>
                          <a:rPr lang="hr-HR" sz="1400">
                            <a:effectLst/>
                          </a:rPr>
                          <a:t>17,69</a:t>
                        </a:r>
                        <a:endParaRPr lang="hr-HR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a:txBody>
                    <a:tcPr marL="68580" marR="68580" marT="0" marB="0" anchor="ctr"/>
                  </a:tc>
                  <a:tc>
                    <a:txBody>
                      <a:bodyPr/>
                      <a:lstStyle/>
                      <a:p>
                        <a:pPr indent="180340" algn="ctr">
                          <a:lnSpc>
                            <a:spcPct val="100000"/>
                          </a:lnSpc>
                          <a:spcBef>
                            <a:spcPts val="600"/>
                          </a:spcBef>
                          <a:spcAft>
                            <a:spcPts val="0"/>
                          </a:spcAft>
                        </a:pPr>
                        <a:r>
                          <a:rPr lang="hr-HR" sz="1400">
                            <a:effectLst/>
                          </a:rPr>
                          <a:t>2,43</a:t>
                        </a:r>
                        <a:endParaRPr lang="hr-HR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a:txBody>
                    <a:tcPr marL="68580" marR="68580" marT="0" marB="0" anchor="ctr"/>
                  </a:tc>
                  <a:extLst>
                    <a:ext uri="{0D108BD9-81ED-4DB2-BD59-A6C34878D82A}">
                      <a16:rowId xmlns:a16="http://schemas.microsoft.com/office/drawing/2014/main" val="10008"/>
                    </a:ext>
                  </a:extLst>
                </a:tr>
                <a:tr h="495583">
                  <a:tc>
                    <a:txBody>
                      <a:bodyPr/>
                      <a:lstStyle/>
                      <a:p>
                        <a:pPr indent="180340" algn="r">
                          <a:lnSpc>
                            <a:spcPct val="100000"/>
                          </a:lnSpc>
                          <a:spcBef>
                            <a:spcPts val="600"/>
                          </a:spcBef>
                          <a:spcAft>
                            <a:spcPts val="0"/>
                          </a:spcAft>
                        </a:pPr>
                        <a:r>
                          <a:rPr lang="hr-HR" sz="1400">
                            <a:effectLst/>
                          </a:rPr>
                          <a:t>Gustoća klizišta (</a:t>
                        </a:r>
                        <a:r>
                          <a:rPr lang="hr-HR" sz="1400" err="1">
                            <a:effectLst/>
                          </a:rPr>
                          <a:t>br.klizišta</a:t>
                        </a:r>
                        <a:r>
                          <a:rPr lang="hr-HR" sz="1400">
                            <a:effectLst/>
                          </a:rPr>
                          <a:t>/km</a:t>
                        </a:r>
                        <a:r>
                          <a:rPr lang="hr-HR" sz="1400" baseline="30000">
                            <a:effectLst/>
                          </a:rPr>
                          <a:t>2</a:t>
                        </a:r>
                        <a:r>
                          <a:rPr lang="hr-HR" sz="1400">
                            <a:effectLst/>
                          </a:rPr>
                          <a:t>)</a:t>
                        </a:r>
                        <a:endParaRPr lang="hr-HR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a:txBody>
                    <a:tcPr marL="68580" marR="68580" marT="0" marB="0" anchor="b"/>
                  </a:tc>
                  <a:tc>
                    <a:txBody>
                      <a:bodyPr/>
                      <a:lstStyle/>
                      <a:p>
                        <a:pPr indent="180340" algn="ctr">
                          <a:lnSpc>
                            <a:spcPct val="100000"/>
                          </a:lnSpc>
                          <a:spcBef>
                            <a:spcPts val="600"/>
                          </a:spcBef>
                          <a:spcAft>
                            <a:spcPts val="0"/>
                          </a:spcAft>
                        </a:pPr>
                        <a:r>
                          <a:rPr lang="hr-HR" sz="1400">
                            <a:effectLst/>
                          </a:rPr>
                          <a:t>7,9</a:t>
                        </a:r>
                        <a:endParaRPr lang="hr-HR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a:txBody>
                    <a:tcPr marL="68580" marR="68580" marT="0" marB="0" anchor="ctr"/>
                  </a:tc>
                  <a:tc>
                    <a:txBody>
                      <a:bodyPr/>
                      <a:lstStyle/>
                      <a:p>
                        <a:pPr indent="180340" algn="ctr">
                          <a:lnSpc>
                            <a:spcPct val="100000"/>
                          </a:lnSpc>
                          <a:spcBef>
                            <a:spcPts val="600"/>
                          </a:spcBef>
                          <a:spcAft>
                            <a:spcPts val="0"/>
                          </a:spcAft>
                        </a:pPr>
                        <a:r>
                          <a:rPr lang="hr-HR" sz="1400">
                            <a:effectLst/>
                          </a:rPr>
                          <a:t>7,5</a:t>
                        </a:r>
                        <a:endParaRPr lang="hr-HR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a:txBody>
                    <a:tcPr marL="68580" marR="68580" marT="0" marB="0" anchor="ctr"/>
                  </a:tc>
                  <a:tc>
                    <a:txBody>
                      <a:bodyPr/>
                      <a:lstStyle/>
                      <a:p>
                        <a:pPr indent="180340" algn="ctr">
                          <a:lnSpc>
                            <a:spcPct val="100000"/>
                          </a:lnSpc>
                          <a:spcBef>
                            <a:spcPts val="600"/>
                          </a:spcBef>
                          <a:spcAft>
                            <a:spcPts val="0"/>
                          </a:spcAft>
                        </a:pPr>
                        <a:r>
                          <a:rPr lang="hr-HR" sz="1400">
                            <a:effectLst/>
                          </a:rPr>
                          <a:t>33,3</a:t>
                        </a:r>
                        <a:endParaRPr lang="hr-HR" sz="14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endParaRPr>
                      </a:p>
                    </a:txBody>
                    <a:tcPr marL="68580" marR="68580" marT="0" marB="0" anchor="ctr"/>
                  </a:tc>
                  <a:extLst>
                    <a:ext uri="{0D108BD9-81ED-4DB2-BD59-A6C34878D82A}">
                      <a16:rowId xmlns:a16="http://schemas.microsoft.com/office/drawing/2014/main" val="10009"/>
                    </a:ext>
                  </a:extLst>
                </a:tr>
              </a:tbl>
            </a:graphicData>
          </a:graphic>
        </p:graphicFrame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E60D510-22E1-5F40-E37D-FFA6403CF8BA}"/>
                </a:ext>
              </a:extLst>
            </p:cNvPr>
            <p:cNvSpPr>
              <a:spLocks/>
            </p:cNvSpPr>
            <p:nvPr/>
          </p:nvSpPr>
          <p:spPr>
            <a:xfrm>
              <a:off x="596288" y="1529956"/>
              <a:ext cx="8183712" cy="288454"/>
            </a:xfrm>
            <a:prstGeom prst="rect">
              <a:avLst/>
            </a:prstGeom>
            <a:noFill/>
            <a:ln w="57150">
              <a:solidFill>
                <a:srgbClr val="C000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96F19CB-C1FD-F686-495C-62AC35FD5A95}"/>
                </a:ext>
              </a:extLst>
            </p:cNvPr>
            <p:cNvSpPr>
              <a:spLocks/>
            </p:cNvSpPr>
            <p:nvPr/>
          </p:nvSpPr>
          <p:spPr>
            <a:xfrm>
              <a:off x="480143" y="3948463"/>
              <a:ext cx="8183712" cy="519628"/>
            </a:xfrm>
            <a:prstGeom prst="rect">
              <a:avLst/>
            </a:prstGeom>
            <a:noFill/>
            <a:ln w="57150">
              <a:solidFill>
                <a:srgbClr val="C00000">
                  <a:alpha val="6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</p:spTree>
    <p:extLst>
      <p:ext uri="{BB962C8B-B14F-4D97-AF65-F5344CB8AC3E}">
        <p14:creationId xmlns:p14="http://schemas.microsoft.com/office/powerpoint/2010/main" val="3610693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5E0AC7C-3A2F-C803-CECF-B76519AE2FFE}"/>
              </a:ext>
            </a:extLst>
          </p:cNvPr>
          <p:cNvSpPr/>
          <p:nvPr/>
        </p:nvSpPr>
        <p:spPr>
          <a:xfrm>
            <a:off x="89647" y="292848"/>
            <a:ext cx="1177365" cy="770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827E139-A4D2-6CB0-D3C8-43D9BFBD9E4E}"/>
              </a:ext>
            </a:extLst>
          </p:cNvPr>
          <p:cNvGrpSpPr/>
          <p:nvPr/>
        </p:nvGrpSpPr>
        <p:grpSpPr>
          <a:xfrm>
            <a:off x="6179670" y="0"/>
            <a:ext cx="2964330" cy="723149"/>
            <a:chOff x="6179671" y="221129"/>
            <a:chExt cx="2964330" cy="72314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2D85383-6CD2-4C3F-E9A0-B9FF88A971EF}"/>
                </a:ext>
              </a:extLst>
            </p:cNvPr>
            <p:cNvSpPr/>
            <p:nvPr/>
          </p:nvSpPr>
          <p:spPr>
            <a:xfrm>
              <a:off x="6179671" y="221129"/>
              <a:ext cx="2964330" cy="723149"/>
            </a:xfrm>
            <a:prstGeom prst="rect">
              <a:avLst/>
            </a:prstGeom>
            <a:solidFill>
              <a:srgbClr val="C000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172FF50-280B-D291-A410-F776E22F152F}"/>
                </a:ext>
              </a:extLst>
            </p:cNvPr>
            <p:cNvSpPr txBox="1"/>
            <p:nvPr/>
          </p:nvSpPr>
          <p:spPr>
            <a:xfrm>
              <a:off x="6606098" y="321093"/>
              <a:ext cx="21114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sz="2800" b="1">
                  <a:solidFill>
                    <a:schemeClr val="bg1"/>
                  </a:solidFill>
                  <a:latin typeface="Abadi" panose="020B0604020104020204" pitchFamily="34" charset="0"/>
                </a:rPr>
                <a:t>Karte klizišta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D714F6E-906B-D38A-5517-3A27869AAE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647" y="15777"/>
            <a:ext cx="4807356" cy="6826445"/>
          </a:xfrm>
          <a:prstGeom prst="rect">
            <a:avLst/>
          </a:prstGeom>
        </p:spPr>
      </p:pic>
      <p:sp>
        <p:nvSpPr>
          <p:cNvPr id="4" name="Pravokutnik 6">
            <a:extLst>
              <a:ext uri="{FF2B5EF4-FFF2-40B4-BE49-F238E27FC236}">
                <a16:creationId xmlns:a16="http://schemas.microsoft.com/office/drawing/2014/main" id="{98A75909-2E3A-1612-47A3-346D81607105}"/>
              </a:ext>
            </a:extLst>
          </p:cNvPr>
          <p:cNvSpPr/>
          <p:nvPr/>
        </p:nvSpPr>
        <p:spPr>
          <a:xfrm>
            <a:off x="5181599" y="925736"/>
            <a:ext cx="3797351" cy="3460144"/>
          </a:xfrm>
          <a:prstGeom prst="rect">
            <a:avLst/>
          </a:prstGeom>
          <a:noFill/>
          <a:ln w="38100">
            <a:solidFill>
              <a:schemeClr val="bg2">
                <a:lumMod val="75000"/>
              </a:schemeClr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Aft>
                <a:spcPts val="1200"/>
              </a:spcAft>
            </a:pPr>
            <a:r>
              <a:rPr lang="hr-HR" sz="2000" b="1">
                <a:solidFill>
                  <a:srgbClr val="C00000"/>
                </a:solidFill>
              </a:rPr>
              <a:t>PRIMJER IZ GRADA ZAGREBA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r-HR" sz="2000"/>
              <a:t>50% klizišta se nalazi na udaljenosti od 50 m od prometnica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/>
              <a:t>30% </a:t>
            </a:r>
            <a:r>
              <a:rPr lang="hr-HR" sz="2000"/>
              <a:t>klizišta se nalazi na udaljenosti od 10 m od stambenih i gospodarskih objekata i prometnica</a:t>
            </a:r>
            <a:endParaRPr lang="en-US" sz="20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94CE1C-C989-9EA6-1B71-42A93748E6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843" y="4828482"/>
            <a:ext cx="4209157" cy="154792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0ABE8F4-2764-441D-9A9D-17A41CD6843D}"/>
              </a:ext>
            </a:extLst>
          </p:cNvPr>
          <p:cNvSpPr/>
          <p:nvPr/>
        </p:nvSpPr>
        <p:spPr>
          <a:xfrm>
            <a:off x="5082338" y="5242246"/>
            <a:ext cx="569431" cy="277792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03DED59-0D42-4C3F-834B-D3B5C85293F1}"/>
              </a:ext>
            </a:extLst>
          </p:cNvPr>
          <p:cNvSpPr/>
          <p:nvPr/>
        </p:nvSpPr>
        <p:spPr>
          <a:xfrm>
            <a:off x="5082337" y="5593748"/>
            <a:ext cx="569431" cy="27779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ln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2612453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01ED2ED-46B0-0165-3A61-9DC513A90750}"/>
              </a:ext>
            </a:extLst>
          </p:cNvPr>
          <p:cNvGrpSpPr/>
          <p:nvPr/>
        </p:nvGrpSpPr>
        <p:grpSpPr>
          <a:xfrm>
            <a:off x="6179670" y="0"/>
            <a:ext cx="2964330" cy="723149"/>
            <a:chOff x="6179671" y="221129"/>
            <a:chExt cx="2964330" cy="7231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FACB6A9-C22A-90D7-FFCE-7B57D82E70DF}"/>
                </a:ext>
              </a:extLst>
            </p:cNvPr>
            <p:cNvSpPr/>
            <p:nvPr/>
          </p:nvSpPr>
          <p:spPr>
            <a:xfrm>
              <a:off x="6179671" y="221129"/>
              <a:ext cx="2964330" cy="723149"/>
            </a:xfrm>
            <a:prstGeom prst="rect">
              <a:avLst/>
            </a:prstGeom>
            <a:solidFill>
              <a:srgbClr val="C000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069BEDB-7554-BD75-7803-FA5DE3F77440}"/>
                </a:ext>
              </a:extLst>
            </p:cNvPr>
            <p:cNvSpPr txBox="1"/>
            <p:nvPr/>
          </p:nvSpPr>
          <p:spPr>
            <a:xfrm>
              <a:off x="6606098" y="321093"/>
              <a:ext cx="21114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sz="2800" b="1">
                  <a:solidFill>
                    <a:schemeClr val="bg1"/>
                  </a:solidFill>
                  <a:latin typeface="Abadi" panose="020B0604020104020204" pitchFamily="34" charset="0"/>
                </a:rPr>
                <a:t>Karte klizišta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32BE3C64-0F27-94E4-60A0-5A41B02FC9BD}"/>
              </a:ext>
            </a:extLst>
          </p:cNvPr>
          <p:cNvSpPr/>
          <p:nvPr/>
        </p:nvSpPr>
        <p:spPr>
          <a:xfrm>
            <a:off x="95624" y="59112"/>
            <a:ext cx="2121647" cy="664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D83F92-E890-FFD3-9FEF-000E1C8EAB48}"/>
              </a:ext>
            </a:extLst>
          </p:cNvPr>
          <p:cNvSpPr/>
          <p:nvPr/>
        </p:nvSpPr>
        <p:spPr>
          <a:xfrm>
            <a:off x="5408706" y="151748"/>
            <a:ext cx="444801" cy="664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Pravokutnik 6">
            <a:extLst>
              <a:ext uri="{FF2B5EF4-FFF2-40B4-BE49-F238E27FC236}">
                <a16:creationId xmlns:a16="http://schemas.microsoft.com/office/drawing/2014/main" id="{658F903B-CBAF-EE63-E2D2-5FDD2B198092}"/>
              </a:ext>
            </a:extLst>
          </p:cNvPr>
          <p:cNvSpPr/>
          <p:nvPr/>
        </p:nvSpPr>
        <p:spPr>
          <a:xfrm>
            <a:off x="206734" y="1052736"/>
            <a:ext cx="8734312" cy="1086165"/>
          </a:xfrm>
          <a:prstGeom prst="rect">
            <a:avLst/>
          </a:prstGeom>
          <a:noFill/>
          <a:ln w="38100">
            <a:solidFill>
              <a:schemeClr val="bg2">
                <a:lumMod val="75000"/>
              </a:schemeClr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r-HR" sz="2000" b="1">
                <a:solidFill>
                  <a:srgbClr val="C00000"/>
                </a:solidFill>
              </a:rPr>
              <a:t>prognostičke karte </a:t>
            </a:r>
            <a:r>
              <a:rPr lang="hr-HR" sz="2000"/>
              <a:t>koje</a:t>
            </a:r>
            <a:r>
              <a:rPr lang="hr-HR" sz="2000" b="1"/>
              <a:t> </a:t>
            </a:r>
            <a:r>
              <a:rPr lang="hr-HR" sz="2000"/>
              <a:t>prikazuju </a:t>
            </a:r>
            <a:r>
              <a:rPr lang="hr-HR" sz="2000" b="1">
                <a:solidFill>
                  <a:srgbClr val="C00000"/>
                </a:solidFill>
              </a:rPr>
              <a:t>prostornu vjerojatnost pojave klizišta</a:t>
            </a:r>
            <a:r>
              <a:rPr lang="hr-HR" sz="2000" b="1"/>
              <a:t> </a:t>
            </a:r>
            <a:r>
              <a:rPr lang="hr-HR" sz="2000"/>
              <a:t>u budućnosti – </a:t>
            </a:r>
            <a:r>
              <a:rPr lang="hr-HR" sz="2000" b="1">
                <a:solidFill>
                  <a:srgbClr val="C00000"/>
                </a:solidFill>
              </a:rPr>
              <a:t>KARTE PODLOŽNOSTI NA KLIZANJE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BF9672-6357-0F74-99B8-7D3A9C3E4D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" y="2812606"/>
            <a:ext cx="8857861" cy="361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9080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01ED2ED-46B0-0165-3A61-9DC513A90750}"/>
              </a:ext>
            </a:extLst>
          </p:cNvPr>
          <p:cNvGrpSpPr/>
          <p:nvPr/>
        </p:nvGrpSpPr>
        <p:grpSpPr>
          <a:xfrm>
            <a:off x="6179670" y="0"/>
            <a:ext cx="2964330" cy="723149"/>
            <a:chOff x="6179671" y="221129"/>
            <a:chExt cx="2964330" cy="7231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FACB6A9-C22A-90D7-FFCE-7B57D82E70DF}"/>
                </a:ext>
              </a:extLst>
            </p:cNvPr>
            <p:cNvSpPr/>
            <p:nvPr/>
          </p:nvSpPr>
          <p:spPr>
            <a:xfrm>
              <a:off x="6179671" y="221129"/>
              <a:ext cx="2964330" cy="723149"/>
            </a:xfrm>
            <a:prstGeom prst="rect">
              <a:avLst/>
            </a:prstGeom>
            <a:solidFill>
              <a:srgbClr val="C000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069BEDB-7554-BD75-7803-FA5DE3F77440}"/>
                </a:ext>
              </a:extLst>
            </p:cNvPr>
            <p:cNvSpPr txBox="1"/>
            <p:nvPr/>
          </p:nvSpPr>
          <p:spPr>
            <a:xfrm>
              <a:off x="6606098" y="321093"/>
              <a:ext cx="21114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sz="2800" b="1">
                  <a:solidFill>
                    <a:schemeClr val="bg1"/>
                  </a:solidFill>
                  <a:latin typeface="Abadi" panose="020B0604020104020204" pitchFamily="34" charset="0"/>
                </a:rPr>
                <a:t>Karte klizišta</a:t>
              </a: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32BE3C64-0F27-94E4-60A0-5A41B02FC9BD}"/>
              </a:ext>
            </a:extLst>
          </p:cNvPr>
          <p:cNvSpPr/>
          <p:nvPr/>
        </p:nvSpPr>
        <p:spPr>
          <a:xfrm>
            <a:off x="95624" y="59112"/>
            <a:ext cx="2121647" cy="664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D83F92-E890-FFD3-9FEF-000E1C8EAB48}"/>
              </a:ext>
            </a:extLst>
          </p:cNvPr>
          <p:cNvSpPr/>
          <p:nvPr/>
        </p:nvSpPr>
        <p:spPr>
          <a:xfrm>
            <a:off x="5408706" y="151748"/>
            <a:ext cx="444801" cy="664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8CD1D1-C0A9-A700-B793-09387178BD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51" t="15092" r="30873" b="12244"/>
          <a:stretch/>
        </p:blipFill>
        <p:spPr>
          <a:xfrm>
            <a:off x="0" y="815785"/>
            <a:ext cx="5452920" cy="59473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64F4AB-ABA4-6069-E714-861949919D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37" y="184228"/>
            <a:ext cx="2177300" cy="76893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27152C9-0FEE-DF7F-463B-2309D1A68E9C}"/>
              </a:ext>
            </a:extLst>
          </p:cNvPr>
          <p:cNvSpPr txBox="1"/>
          <p:nvPr/>
        </p:nvSpPr>
        <p:spPr>
          <a:xfrm>
            <a:off x="5596629" y="1808003"/>
            <a:ext cx="34756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>
                <a:solidFill>
                  <a:srgbClr val="C00000"/>
                </a:solidFill>
                <a:latin typeface="Abadi" panose="020B0604020104020204" pitchFamily="34" charset="0"/>
              </a:rPr>
              <a:t>KARTA PODLOŽNOSTI NA KLIZANJE 1:25.000</a:t>
            </a:r>
          </a:p>
        </p:txBody>
      </p:sp>
    </p:spTree>
    <p:extLst>
      <p:ext uri="{BB962C8B-B14F-4D97-AF65-F5344CB8AC3E}">
        <p14:creationId xmlns:p14="http://schemas.microsoft.com/office/powerpoint/2010/main" val="7700026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01ED2ED-46B0-0165-3A61-9DC513A90750}"/>
              </a:ext>
            </a:extLst>
          </p:cNvPr>
          <p:cNvGrpSpPr/>
          <p:nvPr/>
        </p:nvGrpSpPr>
        <p:grpSpPr>
          <a:xfrm>
            <a:off x="6179670" y="0"/>
            <a:ext cx="2964330" cy="723149"/>
            <a:chOff x="6179671" y="221129"/>
            <a:chExt cx="2964330" cy="7231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FACB6A9-C22A-90D7-FFCE-7B57D82E70DF}"/>
                </a:ext>
              </a:extLst>
            </p:cNvPr>
            <p:cNvSpPr/>
            <p:nvPr/>
          </p:nvSpPr>
          <p:spPr>
            <a:xfrm>
              <a:off x="6179671" y="221129"/>
              <a:ext cx="2964330" cy="723149"/>
            </a:xfrm>
            <a:prstGeom prst="rect">
              <a:avLst/>
            </a:prstGeom>
            <a:solidFill>
              <a:srgbClr val="C000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069BEDB-7554-BD75-7803-FA5DE3F77440}"/>
                </a:ext>
              </a:extLst>
            </p:cNvPr>
            <p:cNvSpPr txBox="1"/>
            <p:nvPr/>
          </p:nvSpPr>
          <p:spPr>
            <a:xfrm>
              <a:off x="6606098" y="321093"/>
              <a:ext cx="21114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sz="2800" b="1">
                  <a:solidFill>
                    <a:schemeClr val="bg1"/>
                  </a:solidFill>
                  <a:latin typeface="Abadi" panose="020B0604020104020204" pitchFamily="34" charset="0"/>
                </a:rPr>
                <a:t>Karte klizišta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FBB1BE3-19DC-4088-82E7-2A1BE020230C}"/>
              </a:ext>
            </a:extLst>
          </p:cNvPr>
          <p:cNvSpPr txBox="1"/>
          <p:nvPr/>
        </p:nvSpPr>
        <p:spPr>
          <a:xfrm>
            <a:off x="5806501" y="1315786"/>
            <a:ext cx="28653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>
                <a:solidFill>
                  <a:srgbClr val="C00000"/>
                </a:solidFill>
                <a:latin typeface="Abadi" panose="020B0604020104020204" pitchFamily="34" charset="0"/>
              </a:rPr>
              <a:t>KARTA </a:t>
            </a:r>
          </a:p>
          <a:p>
            <a:r>
              <a:rPr lang="hr-HR" sz="2800" b="1" dirty="0">
                <a:solidFill>
                  <a:srgbClr val="C00000"/>
                </a:solidFill>
                <a:latin typeface="Abadi" panose="020B0604020104020204" pitchFamily="34" charset="0"/>
              </a:rPr>
              <a:t>PODLOŽNOSTI </a:t>
            </a:r>
          </a:p>
          <a:p>
            <a:r>
              <a:rPr lang="hr-HR" sz="2800" b="1" dirty="0">
                <a:solidFill>
                  <a:srgbClr val="C00000"/>
                </a:solidFill>
                <a:latin typeface="Abadi" panose="020B0604020104020204" pitchFamily="34" charset="0"/>
              </a:rPr>
              <a:t>NA KLIZANJE </a:t>
            </a:r>
          </a:p>
          <a:p>
            <a:r>
              <a:rPr lang="hr-HR" sz="2800" b="1" dirty="0">
                <a:solidFill>
                  <a:srgbClr val="C00000"/>
                </a:solidFill>
                <a:latin typeface="Abadi" panose="020B0604020104020204" pitchFamily="34" charset="0"/>
              </a:rPr>
              <a:t>1:5.000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BE3C64-0F27-94E4-60A0-5A41B02FC9BD}"/>
              </a:ext>
            </a:extLst>
          </p:cNvPr>
          <p:cNvSpPr/>
          <p:nvPr/>
        </p:nvSpPr>
        <p:spPr>
          <a:xfrm>
            <a:off x="95624" y="59112"/>
            <a:ext cx="2121647" cy="664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D83F92-E890-FFD3-9FEF-000E1C8EAB48}"/>
              </a:ext>
            </a:extLst>
          </p:cNvPr>
          <p:cNvSpPr/>
          <p:nvPr/>
        </p:nvSpPr>
        <p:spPr>
          <a:xfrm>
            <a:off x="5408706" y="151748"/>
            <a:ext cx="444801" cy="664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746AC5E-5227-EF3F-0CE0-2CD464F47E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1" y="59112"/>
            <a:ext cx="2177300" cy="7689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C23AD64-AC63-AC81-4BEE-5FF4B62100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641" t="15507" r="26505" b="9448"/>
          <a:stretch/>
        </p:blipFill>
        <p:spPr>
          <a:xfrm>
            <a:off x="373169" y="828042"/>
            <a:ext cx="4900167" cy="593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8334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58FA7E4-28E7-4818-B15F-3C486CDFC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37" y="184228"/>
            <a:ext cx="2177300" cy="76893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78AC62B-420F-469B-B857-CADE347CAB37}"/>
              </a:ext>
            </a:extLst>
          </p:cNvPr>
          <p:cNvSpPr txBox="1"/>
          <p:nvPr/>
        </p:nvSpPr>
        <p:spPr>
          <a:xfrm>
            <a:off x="5768462" y="184228"/>
            <a:ext cx="317586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r-HR" sz="3200" b="1" dirty="0">
                <a:solidFill>
                  <a:srgbClr val="C00000"/>
                </a:solidFill>
                <a:latin typeface="Abadi" panose="020B0604020104020204" pitchFamily="34" charset="0"/>
              </a:rPr>
              <a:t>PRIMJENA U</a:t>
            </a:r>
          </a:p>
          <a:p>
            <a:pPr algn="r"/>
            <a:r>
              <a:rPr lang="hr-HR" sz="3200" b="1" dirty="0">
                <a:solidFill>
                  <a:srgbClr val="C00000"/>
                </a:solidFill>
                <a:latin typeface="Abadi" panose="020B0604020104020204" pitchFamily="34" charset="0"/>
              </a:rPr>
              <a:t>CIVILNOJ ZAŠTITI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7F2EFE3-6738-0423-09E4-0C7BB91681CE}"/>
              </a:ext>
            </a:extLst>
          </p:cNvPr>
          <p:cNvSpPr txBox="1"/>
          <p:nvPr/>
        </p:nvSpPr>
        <p:spPr>
          <a:xfrm>
            <a:off x="50057" y="1150867"/>
            <a:ext cx="9093943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hr-HR" sz="2000" b="1" dirty="0">
                <a:latin typeface="Abadi" panose="020B0604020104020204" pitchFamily="34" charset="0"/>
              </a:rPr>
              <a:t>Ulazni podaci*:</a:t>
            </a:r>
          </a:p>
          <a:p>
            <a:pPr marL="342900" indent="-342900">
              <a:buFontTx/>
              <a:buChar char="-"/>
            </a:pPr>
            <a:endParaRPr lang="hr-HR" sz="2000" b="1" dirty="0">
              <a:latin typeface="Abadi" panose="020B0604020104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hr-HR" sz="2000" b="1" dirty="0">
                <a:latin typeface="Abadi" panose="020B0604020104020204" pitchFamily="34" charset="0"/>
              </a:rPr>
              <a:t>površina podložna klizanje u prethodnom definiranom obuhvatu oko građevina i prometnica</a:t>
            </a:r>
          </a:p>
          <a:p>
            <a:pPr marL="342900" indent="-342900">
              <a:buFontTx/>
              <a:buChar char="-"/>
            </a:pPr>
            <a:endParaRPr lang="hr-HR" sz="2000" b="1" dirty="0">
              <a:latin typeface="Abadi" panose="020B0604020104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hr-HR" sz="2000" b="1" dirty="0">
                <a:latin typeface="Abadi" panose="020B0604020104020204" pitchFamily="34" charset="0"/>
              </a:rPr>
              <a:t>gustoća klizišta na području Grada Zagreba</a:t>
            </a:r>
          </a:p>
          <a:p>
            <a:pPr marL="342900" indent="-342900">
              <a:buFontTx/>
              <a:buChar char="-"/>
            </a:pPr>
            <a:endParaRPr lang="hr-HR" sz="2000" b="1" dirty="0">
              <a:latin typeface="Abadi" panose="020B0604020104020204" pitchFamily="34" charset="0"/>
            </a:endParaRPr>
          </a:p>
          <a:p>
            <a:pPr marL="342900" indent="-342900">
              <a:buFontTx/>
              <a:buChar char="-"/>
            </a:pPr>
            <a:r>
              <a:rPr lang="hr-HR" sz="2000" b="1" dirty="0">
                <a:latin typeface="Abadi" panose="020B0604020104020204" pitchFamily="34" charset="0"/>
              </a:rPr>
              <a:t>iskustvena procjena iznosa štete uzrokovane klizanjem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303CDA-9A8F-0B77-4646-F339D6DCE40D}"/>
              </a:ext>
            </a:extLst>
          </p:cNvPr>
          <p:cNvSpPr txBox="1"/>
          <p:nvPr/>
        </p:nvSpPr>
        <p:spPr>
          <a:xfrm>
            <a:off x="7356396" y="3238513"/>
            <a:ext cx="199497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200" b="1" dirty="0">
                <a:latin typeface="Abadi" panose="020B0604020104020204" pitchFamily="34" charset="0"/>
              </a:rPr>
              <a:t>*prema metodologiji procjene rizika od klizanja    </a:t>
            </a:r>
          </a:p>
          <a:p>
            <a:r>
              <a:rPr lang="hr-HR" sz="1200" b="1" dirty="0">
                <a:latin typeface="Abadi" panose="020B0604020104020204" pitchFamily="34" charset="0"/>
              </a:rPr>
              <a:t>na državnoj razini</a:t>
            </a:r>
            <a:endParaRPr lang="hr-HR" sz="1200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C7EA995-8BF9-5B32-46B6-7AA919E9F825}"/>
              </a:ext>
            </a:extLst>
          </p:cNvPr>
          <p:cNvGrpSpPr/>
          <p:nvPr/>
        </p:nvGrpSpPr>
        <p:grpSpPr>
          <a:xfrm>
            <a:off x="6615952" y="2804720"/>
            <a:ext cx="388472" cy="301114"/>
            <a:chOff x="3711387" y="842682"/>
            <a:chExt cx="388472" cy="301114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8952EA0B-AB14-7B65-05AE-F9101E9AC35D}"/>
                </a:ext>
              </a:extLst>
            </p:cNvPr>
            <p:cNvCxnSpPr>
              <a:cxnSpLocks/>
            </p:cNvCxnSpPr>
            <p:nvPr/>
          </p:nvCxnSpPr>
          <p:spPr>
            <a:xfrm>
              <a:off x="3711387" y="1013853"/>
              <a:ext cx="106532" cy="91464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5E0EA8F-54D5-4E58-489C-34BEDE64349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96046" y="842682"/>
              <a:ext cx="303813" cy="301114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F775318-8490-CC14-BAB1-94B9C9796D08}"/>
              </a:ext>
            </a:extLst>
          </p:cNvPr>
          <p:cNvGrpSpPr/>
          <p:nvPr/>
        </p:nvGrpSpPr>
        <p:grpSpPr>
          <a:xfrm>
            <a:off x="1903505" y="2182315"/>
            <a:ext cx="388472" cy="301114"/>
            <a:chOff x="3711387" y="842682"/>
            <a:chExt cx="388472" cy="301114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CD30524C-238C-F80D-B724-F4E6A4D6D0CD}"/>
                </a:ext>
              </a:extLst>
            </p:cNvPr>
            <p:cNvCxnSpPr>
              <a:cxnSpLocks/>
            </p:cNvCxnSpPr>
            <p:nvPr/>
          </p:nvCxnSpPr>
          <p:spPr>
            <a:xfrm>
              <a:off x="3711387" y="1013853"/>
              <a:ext cx="106532" cy="91464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B75148CB-C355-9226-9D0E-CCFD9D05BD9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96046" y="842682"/>
              <a:ext cx="303813" cy="301114"/>
            </a:xfrm>
            <a:prstGeom prst="line">
              <a:avLst/>
            </a:prstGeom>
            <a:ln w="762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EF1BA9E-C4BE-2C89-644F-46CD001484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41" t="34706" r="5763" b="19716"/>
          <a:stretch/>
        </p:blipFill>
        <p:spPr>
          <a:xfrm>
            <a:off x="-5519" y="3884844"/>
            <a:ext cx="9149519" cy="2973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8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1F50433-6648-6A91-439C-E730A35B023A}"/>
              </a:ext>
            </a:extLst>
          </p:cNvPr>
          <p:cNvSpPr txBox="1"/>
          <p:nvPr/>
        </p:nvSpPr>
        <p:spPr>
          <a:xfrm>
            <a:off x="284468" y="582702"/>
            <a:ext cx="23307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/>
              <a:t>Definicija klizišta:</a:t>
            </a:r>
          </a:p>
        </p:txBody>
      </p:sp>
      <p:pic>
        <p:nvPicPr>
          <p:cNvPr id="1026" name="Picture 2" descr="Geotech Klizišta - vrste, elementi i uzroci klizišta I Geotech d.o.o. I">
            <a:extLst>
              <a:ext uri="{FF2B5EF4-FFF2-40B4-BE49-F238E27FC236}">
                <a16:creationId xmlns:a16="http://schemas.microsoft.com/office/drawing/2014/main" id="{D17CED55-7D91-110A-8598-D4E1B76CD4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08" b="19802"/>
          <a:stretch/>
        </p:blipFill>
        <p:spPr bwMode="auto">
          <a:xfrm>
            <a:off x="0" y="3327175"/>
            <a:ext cx="9144000" cy="353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71EE122A-0C16-B2C6-9D3A-05A944D013E4}"/>
              </a:ext>
            </a:extLst>
          </p:cNvPr>
          <p:cNvGrpSpPr/>
          <p:nvPr/>
        </p:nvGrpSpPr>
        <p:grpSpPr>
          <a:xfrm>
            <a:off x="5803153" y="221129"/>
            <a:ext cx="3340847" cy="723149"/>
            <a:chOff x="6604000" y="1589741"/>
            <a:chExt cx="3340847" cy="72314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C7A4A2E-CF76-52DF-4D33-2B2CB6539B02}"/>
                </a:ext>
              </a:extLst>
            </p:cNvPr>
            <p:cNvSpPr/>
            <p:nvPr/>
          </p:nvSpPr>
          <p:spPr>
            <a:xfrm>
              <a:off x="6604000" y="1589741"/>
              <a:ext cx="3340847" cy="72314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4C70A12-E43E-4D03-A4AF-F4EE7E60285E}"/>
                </a:ext>
              </a:extLst>
            </p:cNvPr>
            <p:cNvSpPr txBox="1"/>
            <p:nvPr/>
          </p:nvSpPr>
          <p:spPr>
            <a:xfrm>
              <a:off x="6888466" y="1658927"/>
              <a:ext cx="277191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sz="3200" b="1">
                  <a:solidFill>
                    <a:schemeClr val="bg1"/>
                  </a:solidFill>
                  <a:latin typeface="Abadi" panose="020B0604020104020204" pitchFamily="34" charset="0"/>
                </a:rPr>
                <a:t>Što su klizišta?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917B86F-8F74-C6F8-B798-A66A83FEA731}"/>
              </a:ext>
            </a:extLst>
          </p:cNvPr>
          <p:cNvSpPr txBox="1"/>
          <p:nvPr/>
        </p:nvSpPr>
        <p:spPr>
          <a:xfrm>
            <a:off x="284468" y="1370101"/>
            <a:ext cx="8575064" cy="1431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ts val="1800"/>
              </a:spcBef>
            </a:pPr>
            <a:r>
              <a:rPr lang="hr-HR" altLang="sr-Latn-RS" sz="2400" b="1">
                <a:solidFill>
                  <a:srgbClr val="C00000"/>
                </a:solidFill>
              </a:rPr>
              <a:t>Pojava koja nastaje gibanjem mase stijene ili tla niz padinu. </a:t>
            </a:r>
          </a:p>
          <a:p>
            <a:pPr eaLnBrk="1" hangingPunct="1">
              <a:spcBef>
                <a:spcPts val="1800"/>
              </a:spcBef>
            </a:pPr>
            <a:r>
              <a:rPr lang="hr-HR" altLang="sr-Latn-RS" sz="2400">
                <a:solidFill>
                  <a:srgbClr val="C00000"/>
                </a:solidFill>
              </a:rPr>
              <a:t>Uključuje sve pokrete na padinama, neovisno o mehanizmu pokreta.</a:t>
            </a:r>
          </a:p>
        </p:txBody>
      </p:sp>
    </p:spTree>
    <p:extLst>
      <p:ext uri="{BB962C8B-B14F-4D97-AF65-F5344CB8AC3E}">
        <p14:creationId xmlns:p14="http://schemas.microsoft.com/office/powerpoint/2010/main" val="4981063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electronics, computer&#10;&#10;Description automatically generated">
            <a:extLst>
              <a:ext uri="{FF2B5EF4-FFF2-40B4-BE49-F238E27FC236}">
                <a16:creationId xmlns:a16="http://schemas.microsoft.com/office/drawing/2014/main" id="{0139DAB3-0726-F294-44F3-AB5B58BC5D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468" y="4003898"/>
            <a:ext cx="5036532" cy="28978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8FA7E4-28E7-4818-B15F-3C486CDFC7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37" y="184228"/>
            <a:ext cx="2177300" cy="76893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F2DFEF2-6524-4C0B-A648-1239D5124BE1}"/>
              </a:ext>
            </a:extLst>
          </p:cNvPr>
          <p:cNvCxnSpPr>
            <a:cxnSpLocks/>
          </p:cNvCxnSpPr>
          <p:nvPr/>
        </p:nvCxnSpPr>
        <p:spPr>
          <a:xfrm>
            <a:off x="404037" y="1063256"/>
            <a:ext cx="8314661" cy="0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C9B052D-C806-43C9-AA88-38D045F4BC68}"/>
              </a:ext>
            </a:extLst>
          </p:cNvPr>
          <p:cNvSpPr txBox="1">
            <a:spLocks noChangeAspect="1"/>
          </p:cNvSpPr>
          <p:nvPr/>
        </p:nvSpPr>
        <p:spPr>
          <a:xfrm>
            <a:off x="404036" y="1227495"/>
            <a:ext cx="8672851" cy="2391966"/>
          </a:xfrm>
          <a:prstGeom prst="rect">
            <a:avLst/>
          </a:prstGeom>
          <a:noFill/>
        </p:spPr>
        <p:txBody>
          <a:bodyPr wrap="square" numCol="1" rtlCol="0">
            <a:noAutofit/>
          </a:bodyPr>
          <a:lstStyle/>
          <a:p>
            <a:pPr algn="ctr">
              <a:spcAft>
                <a:spcPts val="1200"/>
              </a:spcAft>
            </a:pPr>
            <a:r>
              <a:rPr lang="hr-HR" sz="4000" b="1" dirty="0">
                <a:solidFill>
                  <a:srgbClr val="C00000"/>
                </a:solidFill>
                <a:latin typeface="Abadi" panose="020B0604020104020204" pitchFamily="34" charset="0"/>
              </a:rPr>
              <a:t>Monitoring klizišta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r-HR" sz="2800" dirty="0">
                <a:latin typeface="Abadi" panose="020B0604020104020204" pitchFamily="34" charset="0"/>
              </a:rPr>
              <a:t>često nije moguće ili nije praktično provesti mjere sanacije </a:t>
            </a:r>
            <a:r>
              <a:rPr lang="hr-HR" sz="2800" b="1" dirty="0">
                <a:solidFill>
                  <a:srgbClr val="C00000"/>
                </a:solidFill>
                <a:latin typeface="Abadi" panose="020B0604020104020204" pitchFamily="34" charset="0"/>
              </a:rPr>
              <a:t>(cijena!)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r-HR" sz="2800" dirty="0">
                <a:latin typeface="Abadi" panose="020B0604020104020204" pitchFamily="34" charset="0"/>
              </a:rPr>
              <a:t>u tom slučaju provode se preventivne mjere smanjenja rizika, a koje uključuju</a:t>
            </a:r>
            <a:br>
              <a:rPr lang="hr-HR" sz="2800" dirty="0">
                <a:latin typeface="Abadi" panose="020B0604020104020204" pitchFamily="34" charset="0"/>
              </a:rPr>
            </a:br>
            <a:r>
              <a:rPr lang="hr-HR" sz="2800" dirty="0">
                <a:latin typeface="Abadi" panose="020B0604020104020204" pitchFamily="34" charset="0"/>
              </a:rPr>
              <a:t>uspostavu </a:t>
            </a:r>
            <a:r>
              <a:rPr lang="hr-HR" sz="2800" b="1" dirty="0">
                <a:solidFill>
                  <a:srgbClr val="C00000"/>
                </a:solidFill>
                <a:latin typeface="Abadi" panose="020B0604020104020204" pitchFamily="34" charset="0"/>
              </a:rPr>
              <a:t>praćenja </a:t>
            </a:r>
            <a:br>
              <a:rPr lang="hr-HR" sz="2800" b="1" dirty="0">
                <a:solidFill>
                  <a:srgbClr val="C00000"/>
                </a:solidFill>
                <a:latin typeface="Abadi" panose="020B0604020104020204" pitchFamily="34" charset="0"/>
              </a:rPr>
            </a:br>
            <a:r>
              <a:rPr lang="hr-HR" sz="2800" b="1" dirty="0">
                <a:solidFill>
                  <a:srgbClr val="C00000"/>
                </a:solidFill>
                <a:latin typeface="Abadi" panose="020B0604020104020204" pitchFamily="34" charset="0"/>
              </a:rPr>
              <a:t>(monitoringa) klizišta</a:t>
            </a:r>
          </a:p>
        </p:txBody>
      </p:sp>
    </p:spTree>
    <p:extLst>
      <p:ext uri="{BB962C8B-B14F-4D97-AF65-F5344CB8AC3E}">
        <p14:creationId xmlns:p14="http://schemas.microsoft.com/office/powerpoint/2010/main" val="302432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1E952BA-25A7-A8C7-C4B2-BF9A1E212F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216" y="1063256"/>
            <a:ext cx="3534095" cy="28931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8FA7E4-28E7-4818-B15F-3C486CDFC7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37" y="184228"/>
            <a:ext cx="2177300" cy="76893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F2DFEF2-6524-4C0B-A648-1239D5124BE1}"/>
              </a:ext>
            </a:extLst>
          </p:cNvPr>
          <p:cNvCxnSpPr>
            <a:cxnSpLocks/>
          </p:cNvCxnSpPr>
          <p:nvPr/>
        </p:nvCxnSpPr>
        <p:spPr>
          <a:xfrm>
            <a:off x="404037" y="1063256"/>
            <a:ext cx="8314661" cy="0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C9B052D-C806-43C9-AA88-38D045F4BC68}"/>
              </a:ext>
            </a:extLst>
          </p:cNvPr>
          <p:cNvSpPr txBox="1">
            <a:spLocks noChangeAspect="1"/>
          </p:cNvSpPr>
          <p:nvPr/>
        </p:nvSpPr>
        <p:spPr>
          <a:xfrm>
            <a:off x="208231" y="1479711"/>
            <a:ext cx="8868658" cy="2391966"/>
          </a:xfrm>
          <a:prstGeom prst="rect">
            <a:avLst/>
          </a:prstGeom>
          <a:noFill/>
        </p:spPr>
        <p:txBody>
          <a:bodyPr wrap="square" numCol="1" rtlCol="0">
            <a:noAutofit/>
          </a:bodyPr>
          <a:lstStyle/>
          <a:p>
            <a:pPr>
              <a:spcAft>
                <a:spcPts val="1200"/>
              </a:spcAft>
            </a:pPr>
            <a:r>
              <a:rPr lang="hr-HR" sz="3500" b="1" dirty="0">
                <a:latin typeface="Abadi" panose="020B0604020104020204" pitchFamily="34" charset="0"/>
              </a:rPr>
              <a:t>Općeniti ciljevi praćenja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r-HR" sz="3000" dirty="0">
                <a:latin typeface="Abadi" panose="020B0604020104020204" pitchFamily="34" charset="0"/>
              </a:rPr>
              <a:t>otkrivanje klizišta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r-HR" sz="3000" dirty="0">
                <a:latin typeface="Abadi" panose="020B0604020104020204" pitchFamily="34" charset="0"/>
              </a:rPr>
              <a:t>brzo određivanje značajki</a:t>
            </a:r>
            <a:br>
              <a:rPr lang="hr-HR" sz="3000" dirty="0">
                <a:latin typeface="Abadi" panose="020B0604020104020204" pitchFamily="34" charset="0"/>
              </a:rPr>
            </a:br>
            <a:r>
              <a:rPr lang="hr-HR" sz="3000" dirty="0">
                <a:latin typeface="Abadi" panose="020B0604020104020204" pitchFamily="34" charset="0"/>
              </a:rPr>
              <a:t>klizišta i kartiranje klizišta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r-HR" sz="3000" b="1" dirty="0">
                <a:solidFill>
                  <a:srgbClr val="C00000"/>
                </a:solidFill>
                <a:latin typeface="Abadi" panose="020B0604020104020204" pitchFamily="34" charset="0"/>
              </a:rPr>
              <a:t>praćenje gibanja klizišta i uzorka gibanja</a:t>
            </a:r>
            <a:br>
              <a:rPr lang="hr-HR" sz="3000" b="1" dirty="0">
                <a:solidFill>
                  <a:srgbClr val="C00000"/>
                </a:solidFill>
                <a:latin typeface="Abadi" panose="020B0604020104020204" pitchFamily="34" charset="0"/>
              </a:rPr>
            </a:br>
            <a:r>
              <a:rPr lang="hr-HR" sz="3000" b="1" dirty="0">
                <a:solidFill>
                  <a:srgbClr val="C00000"/>
                </a:solidFill>
                <a:latin typeface="Abadi" panose="020B0604020104020204" pitchFamily="34" charset="0"/>
              </a:rPr>
              <a:t>sa svrhom uspostave </a:t>
            </a:r>
            <a:r>
              <a:rPr lang="hr-HR" sz="3000" b="1" u="sng" dirty="0">
                <a:solidFill>
                  <a:srgbClr val="C00000"/>
                </a:solidFill>
                <a:latin typeface="Abadi" panose="020B0604020104020204" pitchFamily="34" charset="0"/>
              </a:rPr>
              <a:t>sustava ranog upozoravanja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47AD8F-D8D4-B7FB-0A7A-6DC3FF1EF0F6}"/>
              </a:ext>
            </a:extLst>
          </p:cNvPr>
          <p:cNvSpPr txBox="1"/>
          <p:nvPr/>
        </p:nvSpPr>
        <p:spPr>
          <a:xfrm>
            <a:off x="404037" y="5018896"/>
            <a:ext cx="8441199" cy="10156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hr-HR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Samo kontinuiranim praćenjem se mogu odrediti</a:t>
            </a:r>
            <a:br>
              <a:rPr lang="hr-HR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</a:br>
            <a:r>
              <a:rPr lang="hr-HR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uvjeti koji dovode do gibanja klizišta te predvidjeti</a:t>
            </a:r>
            <a:br>
              <a:rPr lang="hr-HR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</a:br>
            <a:r>
              <a:rPr lang="hr-HR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vrijeme sloma.</a:t>
            </a:r>
          </a:p>
        </p:txBody>
      </p:sp>
    </p:spTree>
    <p:extLst>
      <p:ext uri="{BB962C8B-B14F-4D97-AF65-F5344CB8AC3E}">
        <p14:creationId xmlns:p14="http://schemas.microsoft.com/office/powerpoint/2010/main" val="3708784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9535CED-7EE0-4B18-87F0-DF8DC7FD27A7}"/>
              </a:ext>
            </a:extLst>
          </p:cNvPr>
          <p:cNvSpPr txBox="1"/>
          <p:nvPr/>
        </p:nvSpPr>
        <p:spPr>
          <a:xfrm>
            <a:off x="404037" y="1568797"/>
            <a:ext cx="8230243" cy="10156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hr-HR" sz="3000" b="1" dirty="0">
                <a:solidFill>
                  <a:srgbClr val="C00000"/>
                </a:solidFill>
                <a:latin typeface="Abadi" panose="020B0604020104020204" pitchFamily="34" charset="0"/>
              </a:rPr>
              <a:t>Najčešći parametri koji se prate: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r-HR" sz="3000" b="1" dirty="0">
                <a:latin typeface="Abadi" panose="020B0604020104020204" pitchFamily="34" charset="0"/>
              </a:rPr>
              <a:t>gibanje</a:t>
            </a:r>
          </a:p>
          <a:p>
            <a:pPr marL="627063" indent="-357188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hr-HR" sz="2600" dirty="0">
                <a:latin typeface="Abadi" panose="020B0604020104020204" pitchFamily="34" charset="0"/>
              </a:rPr>
              <a:t>pomak</a:t>
            </a:r>
          </a:p>
          <a:p>
            <a:pPr marL="627063" indent="-357188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hr-HR" sz="2600" dirty="0">
                <a:latin typeface="Abadi" panose="020B0604020104020204" pitchFamily="34" charset="0"/>
              </a:rPr>
              <a:t>deformacija</a:t>
            </a:r>
          </a:p>
          <a:p>
            <a:pPr marL="627063" indent="-357188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hr-HR" sz="2600" dirty="0">
                <a:latin typeface="Abadi" panose="020B0604020104020204" pitchFamily="34" charset="0"/>
              </a:rPr>
              <a:t>aktivnost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r-HR" sz="3000" b="1" dirty="0">
                <a:latin typeface="Abadi" panose="020B0604020104020204" pitchFamily="34" charset="0"/>
              </a:rPr>
              <a:t>uzroci klizanja</a:t>
            </a:r>
          </a:p>
          <a:p>
            <a:pPr marL="627063" indent="-357188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hr-HR" sz="2600" dirty="0">
                <a:latin typeface="Abadi" panose="020B0604020104020204" pitchFamily="34" charset="0"/>
              </a:rPr>
              <a:t>hidrološka svojstva</a:t>
            </a:r>
          </a:p>
          <a:p>
            <a:pPr marL="627063" indent="-357188">
              <a:spcBef>
                <a:spcPts val="600"/>
              </a:spcBef>
              <a:buFont typeface="Courier New" panose="02070309020205020404" pitchFamily="49" charset="0"/>
              <a:buChar char="o"/>
            </a:pPr>
            <a:r>
              <a:rPr lang="hr-HR" sz="2600" dirty="0">
                <a:latin typeface="Abadi" panose="020B0604020104020204" pitchFamily="34" charset="0"/>
              </a:rPr>
              <a:t>vanjski inicijatori</a:t>
            </a:r>
            <a:br>
              <a:rPr lang="hr-HR" sz="2600" dirty="0">
                <a:latin typeface="Abadi" panose="020B0604020104020204" pitchFamily="34" charset="0"/>
              </a:rPr>
            </a:br>
            <a:r>
              <a:rPr lang="hr-HR" sz="2600" dirty="0">
                <a:latin typeface="Abadi" panose="020B0604020104020204" pitchFamily="34" charset="0"/>
              </a:rPr>
              <a:t>klizanja</a:t>
            </a:r>
          </a:p>
          <a:p>
            <a:endParaRPr lang="hr-HR" sz="3000" b="1" dirty="0">
              <a:solidFill>
                <a:srgbClr val="C00000"/>
              </a:solidFill>
              <a:latin typeface="Abadi" panose="020B0604020104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8FA7E4-28E7-4818-B15F-3C486CDFC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37" y="184228"/>
            <a:ext cx="2177300" cy="76893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F2DFEF2-6524-4C0B-A648-1239D5124BE1}"/>
              </a:ext>
            </a:extLst>
          </p:cNvPr>
          <p:cNvCxnSpPr>
            <a:cxnSpLocks/>
          </p:cNvCxnSpPr>
          <p:nvPr/>
        </p:nvCxnSpPr>
        <p:spPr>
          <a:xfrm>
            <a:off x="404037" y="1063256"/>
            <a:ext cx="8314661" cy="0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292" name="Picture 4" descr="Proactive Monitoring - iPing">
            <a:extLst>
              <a:ext uri="{FF2B5EF4-FFF2-40B4-BE49-F238E27FC236}">
                <a16:creationId xmlns:a16="http://schemas.microsoft.com/office/drawing/2014/main" id="{4C9D171B-A07F-4D5A-881B-66B8F24B9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405" y="2584460"/>
            <a:ext cx="3962400" cy="2912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05970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58FA7E4-28E7-4818-B15F-3C486CDFC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37" y="184228"/>
            <a:ext cx="2177300" cy="76893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F2DFEF2-6524-4C0B-A648-1239D5124BE1}"/>
              </a:ext>
            </a:extLst>
          </p:cNvPr>
          <p:cNvCxnSpPr>
            <a:cxnSpLocks/>
          </p:cNvCxnSpPr>
          <p:nvPr/>
        </p:nvCxnSpPr>
        <p:spPr>
          <a:xfrm>
            <a:off x="404037" y="1063256"/>
            <a:ext cx="8314661" cy="0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9535CED-7EE0-4B18-87F0-DF8DC7FD27A7}"/>
              </a:ext>
            </a:extLst>
          </p:cNvPr>
          <p:cNvSpPr txBox="1"/>
          <p:nvPr/>
        </p:nvSpPr>
        <p:spPr>
          <a:xfrm>
            <a:off x="338741" y="1180072"/>
            <a:ext cx="8230243" cy="10156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hr-HR" sz="2600" b="1" dirty="0">
                <a:latin typeface="Abadi" panose="020B0604020104020204" pitchFamily="34" charset="0"/>
              </a:rPr>
              <a:t>Praćenje gibanja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r-HR" sz="2400" b="1" dirty="0">
                <a:solidFill>
                  <a:srgbClr val="C00000"/>
                </a:solidFill>
                <a:latin typeface="Abadi" panose="020B0604020104020204" pitchFamily="34" charset="0"/>
              </a:rPr>
              <a:t>ukazuje na </a:t>
            </a:r>
            <a:r>
              <a:rPr lang="hr-HR" sz="2400" b="1" dirty="0" err="1">
                <a:solidFill>
                  <a:srgbClr val="C00000"/>
                </a:solidFill>
                <a:latin typeface="Abadi" panose="020B0604020104020204" pitchFamily="34" charset="0"/>
              </a:rPr>
              <a:t>kinematiku</a:t>
            </a:r>
            <a:r>
              <a:rPr lang="hr-HR" sz="2400" b="1" dirty="0">
                <a:solidFill>
                  <a:srgbClr val="C00000"/>
                </a:solidFill>
                <a:latin typeface="Abadi" panose="020B0604020104020204" pitchFamily="34" charset="0"/>
              </a:rPr>
              <a:t> (stanje aktivnosti) klizišta i</a:t>
            </a:r>
            <a:br>
              <a:rPr lang="hr-HR" sz="2400" b="1" dirty="0">
                <a:solidFill>
                  <a:srgbClr val="C00000"/>
                </a:solidFill>
                <a:latin typeface="Abadi" panose="020B0604020104020204" pitchFamily="34" charset="0"/>
              </a:rPr>
            </a:br>
            <a:r>
              <a:rPr lang="hr-HR" sz="2400" b="1" dirty="0">
                <a:solidFill>
                  <a:srgbClr val="C00000"/>
                </a:solidFill>
                <a:latin typeface="Abadi" panose="020B0604020104020204" pitchFamily="34" charset="0"/>
              </a:rPr>
              <a:t>mehanizam klizanja</a:t>
            </a:r>
            <a:r>
              <a:rPr lang="hr-HR" sz="2400" b="1" dirty="0">
                <a:latin typeface="Abadi" panose="020B0604020104020204" pitchFamily="34" charset="0"/>
              </a:rPr>
              <a:t>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r-HR" sz="2400" dirty="0">
                <a:latin typeface="Abadi" panose="020B0604020104020204" pitchFamily="34" charset="0"/>
              </a:rPr>
              <a:t>služi za predviđanje sloma klizišta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r-HR" sz="2400" dirty="0">
                <a:latin typeface="Abadi" panose="020B0604020104020204" pitchFamily="34" charset="0"/>
              </a:rPr>
              <a:t>potvrda da se radi o trajno umirenom ili </a:t>
            </a:r>
            <a:r>
              <a:rPr lang="hr-HR" sz="2400" dirty="0" err="1">
                <a:latin typeface="Abadi" panose="020B0604020104020204" pitchFamily="34" charset="0"/>
              </a:rPr>
              <a:t>stabliziranom</a:t>
            </a:r>
            <a:r>
              <a:rPr lang="hr-HR" sz="2400" dirty="0">
                <a:latin typeface="Abadi" panose="020B0604020104020204" pitchFamily="34" charset="0"/>
              </a:rPr>
              <a:t> klizištu</a:t>
            </a: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B70B5C76-6E45-4D7F-AC66-944E31E1FA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951" y="3429000"/>
            <a:ext cx="6688832" cy="3310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0080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58FA7E4-28E7-4818-B15F-3C486CDFC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37" y="184228"/>
            <a:ext cx="2177300" cy="76893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F2DFEF2-6524-4C0B-A648-1239D5124BE1}"/>
              </a:ext>
            </a:extLst>
          </p:cNvPr>
          <p:cNvCxnSpPr>
            <a:cxnSpLocks/>
          </p:cNvCxnSpPr>
          <p:nvPr/>
        </p:nvCxnSpPr>
        <p:spPr>
          <a:xfrm>
            <a:off x="404037" y="1063256"/>
            <a:ext cx="8314661" cy="0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FABD6623-1E33-469F-B07C-29C8BD2D8ACF}"/>
              </a:ext>
            </a:extLst>
          </p:cNvPr>
          <p:cNvGrpSpPr/>
          <p:nvPr/>
        </p:nvGrpSpPr>
        <p:grpSpPr>
          <a:xfrm>
            <a:off x="117012" y="3361513"/>
            <a:ext cx="8928247" cy="3399349"/>
            <a:chOff x="178452" y="3097059"/>
            <a:chExt cx="8840362" cy="3365888"/>
          </a:xfrm>
        </p:grpSpPr>
        <p:pic>
          <p:nvPicPr>
            <p:cNvPr id="6" name="Picture 5" descr="Diagram&#10;&#10;Description automatically generated">
              <a:extLst>
                <a:ext uri="{FF2B5EF4-FFF2-40B4-BE49-F238E27FC236}">
                  <a16:creationId xmlns:a16="http://schemas.microsoft.com/office/drawing/2014/main" id="{AF190BA0-EFF0-498B-9259-9B1A6285D5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413"/>
            <a:stretch/>
          </p:blipFill>
          <p:spPr>
            <a:xfrm>
              <a:off x="178452" y="3097059"/>
              <a:ext cx="4259469" cy="3241597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3BE599E-2D45-49A6-998C-0F31C3999263}"/>
                </a:ext>
              </a:extLst>
            </p:cNvPr>
            <p:cNvGrpSpPr/>
            <p:nvPr/>
          </p:nvGrpSpPr>
          <p:grpSpPr>
            <a:xfrm>
              <a:off x="4412203" y="3455636"/>
              <a:ext cx="4606611" cy="3007311"/>
              <a:chOff x="2247673" y="3817419"/>
              <a:chExt cx="4648654" cy="249835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047E9B26-1AC4-499E-B122-2F62145AEE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47673" y="3817419"/>
                <a:ext cx="4648654" cy="2484889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FBAA263-4A66-449C-A58E-F643A67F1138}"/>
                  </a:ext>
                </a:extLst>
              </p:cNvPr>
              <p:cNvSpPr txBox="1"/>
              <p:nvPr/>
            </p:nvSpPr>
            <p:spPr>
              <a:xfrm>
                <a:off x="3795054" y="6007997"/>
                <a:ext cx="1919925" cy="307777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r-HR" sz="1400" b="1" dirty="0">
                    <a:sym typeface="Symbol" panose="05050102010706020507" pitchFamily="18" charset="2"/>
                  </a:rPr>
                  <a:t>vrijeme</a:t>
                </a:r>
                <a:endParaRPr lang="hr-HR" sz="1400" b="1" baseline="-25000" dirty="0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EC9DA51-2460-4044-9CCD-268AE13D49EF}"/>
                  </a:ext>
                </a:extLst>
              </p:cNvPr>
              <p:cNvSpPr txBox="1"/>
              <p:nvPr/>
            </p:nvSpPr>
            <p:spPr>
              <a:xfrm rot="16200000">
                <a:off x="1467553" y="4706750"/>
                <a:ext cx="1919925" cy="307777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r-HR" sz="1400" b="1" dirty="0">
                    <a:sym typeface="Symbol" panose="05050102010706020507" pitchFamily="18" charset="2"/>
                  </a:rPr>
                  <a:t>deformacija</a:t>
                </a:r>
                <a:endParaRPr lang="hr-HR" sz="1400" b="1" baseline="-25000" dirty="0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866C9B6-660A-4D85-AA4C-EB1984549275}"/>
                  </a:ext>
                </a:extLst>
              </p:cNvPr>
              <p:cNvSpPr txBox="1"/>
              <p:nvPr/>
            </p:nvSpPr>
            <p:spPr>
              <a:xfrm>
                <a:off x="6104709" y="4219192"/>
                <a:ext cx="635725" cy="307777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hr-HR" sz="1400" b="1" dirty="0">
                    <a:sym typeface="Symbol" panose="05050102010706020507" pitchFamily="18" charset="2"/>
                  </a:rPr>
                  <a:t>slom</a:t>
                </a:r>
                <a:endParaRPr lang="hr-HR" sz="1400" b="1" baseline="-25000" dirty="0"/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03B05C2-848A-461E-8E6E-84DAEAD17FF5}"/>
                </a:ext>
              </a:extLst>
            </p:cNvPr>
            <p:cNvSpPr/>
            <p:nvPr/>
          </p:nvSpPr>
          <p:spPr>
            <a:xfrm>
              <a:off x="1793289" y="3204839"/>
              <a:ext cx="1864311" cy="6101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317A3A7-A90C-7705-2E79-F0E4384D9B0D}"/>
              </a:ext>
            </a:extLst>
          </p:cNvPr>
          <p:cNvSpPr txBox="1"/>
          <p:nvPr/>
        </p:nvSpPr>
        <p:spPr>
          <a:xfrm>
            <a:off x="338741" y="1180072"/>
            <a:ext cx="8230243" cy="10156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hr-HR" sz="2600" b="1" dirty="0">
                <a:latin typeface="Abadi" panose="020B0604020104020204" pitchFamily="34" charset="0"/>
              </a:rPr>
              <a:t>Praćenje gibanje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r-HR" sz="2400" dirty="0">
                <a:latin typeface="Abadi" panose="020B0604020104020204" pitchFamily="34" charset="0"/>
              </a:rPr>
              <a:t>ukazuju na </a:t>
            </a:r>
            <a:r>
              <a:rPr lang="hr-HR" sz="2400" dirty="0" err="1">
                <a:latin typeface="Abadi" panose="020B0604020104020204" pitchFamily="34" charset="0"/>
              </a:rPr>
              <a:t>kinematiku</a:t>
            </a:r>
            <a:r>
              <a:rPr lang="hr-HR" sz="2400" dirty="0">
                <a:latin typeface="Abadi" panose="020B0604020104020204" pitchFamily="34" charset="0"/>
              </a:rPr>
              <a:t> (stanje aktivnosti) klizišta i</a:t>
            </a:r>
            <a:br>
              <a:rPr lang="hr-HR" sz="2400" dirty="0">
                <a:latin typeface="Abadi" panose="020B0604020104020204" pitchFamily="34" charset="0"/>
              </a:rPr>
            </a:br>
            <a:r>
              <a:rPr lang="hr-HR" sz="2400" dirty="0">
                <a:latin typeface="Abadi" panose="020B0604020104020204" pitchFamily="34" charset="0"/>
              </a:rPr>
              <a:t>mehanizam klizanja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r-HR" sz="2400" b="1" dirty="0">
                <a:solidFill>
                  <a:srgbClr val="C00000"/>
                </a:solidFill>
                <a:latin typeface="Abadi" panose="020B0604020104020204" pitchFamily="34" charset="0"/>
              </a:rPr>
              <a:t>služi za predviđanje sloma klizišta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r-HR" sz="2400" dirty="0">
                <a:latin typeface="Abadi" panose="020B0604020104020204" pitchFamily="34" charset="0"/>
              </a:rPr>
              <a:t>potvrda da se radi o trajno umirenom ili </a:t>
            </a:r>
            <a:r>
              <a:rPr lang="hr-HR" sz="2400" dirty="0" err="1">
                <a:latin typeface="Abadi" panose="020B0604020104020204" pitchFamily="34" charset="0"/>
              </a:rPr>
              <a:t>stabliziranom</a:t>
            </a:r>
            <a:r>
              <a:rPr lang="hr-HR" sz="2400" dirty="0">
                <a:latin typeface="Abadi" panose="020B0604020104020204" pitchFamily="34" charset="0"/>
              </a:rPr>
              <a:t> klizištu</a:t>
            </a:r>
          </a:p>
        </p:txBody>
      </p:sp>
    </p:spTree>
    <p:extLst>
      <p:ext uri="{BB962C8B-B14F-4D97-AF65-F5344CB8AC3E}">
        <p14:creationId xmlns:p14="http://schemas.microsoft.com/office/powerpoint/2010/main" val="39403181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58FA7E4-28E7-4818-B15F-3C486CDFC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37" y="184228"/>
            <a:ext cx="2177300" cy="76893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F2DFEF2-6524-4C0B-A648-1239D5124BE1}"/>
              </a:ext>
            </a:extLst>
          </p:cNvPr>
          <p:cNvCxnSpPr>
            <a:cxnSpLocks/>
          </p:cNvCxnSpPr>
          <p:nvPr/>
        </p:nvCxnSpPr>
        <p:spPr>
          <a:xfrm>
            <a:off x="404037" y="1063256"/>
            <a:ext cx="8314661" cy="0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3316" name="Picture 4" descr="slope stabilization Ground Force Geotechnical Construction and Earth Retention">
            <a:extLst>
              <a:ext uri="{FF2B5EF4-FFF2-40B4-BE49-F238E27FC236}">
                <a16:creationId xmlns:a16="http://schemas.microsoft.com/office/drawing/2014/main" id="{E2AE8FA6-64B8-4CCB-8E38-2B7D317BCA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59"/>
          <a:stretch/>
        </p:blipFill>
        <p:spPr bwMode="auto">
          <a:xfrm>
            <a:off x="878931" y="3429000"/>
            <a:ext cx="7386137" cy="3346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D30575-19FB-A9FA-736C-02CAB47B8B00}"/>
              </a:ext>
            </a:extLst>
          </p:cNvPr>
          <p:cNvSpPr txBox="1"/>
          <p:nvPr/>
        </p:nvSpPr>
        <p:spPr>
          <a:xfrm>
            <a:off x="338741" y="1180072"/>
            <a:ext cx="8230243" cy="10156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hr-HR" sz="2600" b="1" dirty="0">
                <a:latin typeface="Abadi" panose="020B0604020104020204" pitchFamily="34" charset="0"/>
              </a:rPr>
              <a:t>Praćenje gibanje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r-HR" sz="2400" dirty="0">
                <a:latin typeface="Abadi" panose="020B0604020104020204" pitchFamily="34" charset="0"/>
              </a:rPr>
              <a:t>ukazuju na </a:t>
            </a:r>
            <a:r>
              <a:rPr lang="hr-HR" sz="2400" dirty="0" err="1">
                <a:latin typeface="Abadi" panose="020B0604020104020204" pitchFamily="34" charset="0"/>
              </a:rPr>
              <a:t>kinematiku</a:t>
            </a:r>
            <a:r>
              <a:rPr lang="hr-HR" sz="2400" dirty="0">
                <a:latin typeface="Abadi" panose="020B0604020104020204" pitchFamily="34" charset="0"/>
              </a:rPr>
              <a:t> (stanje aktivnosti) klizišta i</a:t>
            </a:r>
            <a:br>
              <a:rPr lang="hr-HR" sz="2400" dirty="0">
                <a:latin typeface="Abadi" panose="020B0604020104020204" pitchFamily="34" charset="0"/>
              </a:rPr>
            </a:br>
            <a:r>
              <a:rPr lang="hr-HR" sz="2400" dirty="0">
                <a:latin typeface="Abadi" panose="020B0604020104020204" pitchFamily="34" charset="0"/>
              </a:rPr>
              <a:t>mehanizam klizanja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r-HR" sz="2400" dirty="0">
                <a:latin typeface="Abadi" panose="020B0604020104020204" pitchFamily="34" charset="0"/>
              </a:rPr>
              <a:t>služi za predviđanje sloma klizišta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r-HR" sz="2400" b="1" dirty="0">
                <a:solidFill>
                  <a:srgbClr val="C00000"/>
                </a:solidFill>
                <a:latin typeface="Abadi" panose="020B0604020104020204" pitchFamily="34" charset="0"/>
              </a:rPr>
              <a:t>potvrda da se radi o trajno umirenom ili </a:t>
            </a:r>
            <a:r>
              <a:rPr lang="hr-HR" sz="2400" b="1" dirty="0" err="1">
                <a:solidFill>
                  <a:srgbClr val="C00000"/>
                </a:solidFill>
                <a:latin typeface="Abadi" panose="020B0604020104020204" pitchFamily="34" charset="0"/>
              </a:rPr>
              <a:t>stabliziranom</a:t>
            </a:r>
            <a:r>
              <a:rPr lang="hr-HR" sz="2400" b="1" dirty="0">
                <a:solidFill>
                  <a:srgbClr val="C00000"/>
                </a:solidFill>
                <a:latin typeface="Abadi" panose="020B0604020104020204" pitchFamily="34" charset="0"/>
              </a:rPr>
              <a:t> klizištu</a:t>
            </a:r>
          </a:p>
        </p:txBody>
      </p:sp>
    </p:spTree>
    <p:extLst>
      <p:ext uri="{BB962C8B-B14F-4D97-AF65-F5344CB8AC3E}">
        <p14:creationId xmlns:p14="http://schemas.microsoft.com/office/powerpoint/2010/main" val="13115904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A075892-7F7E-D68E-3F3A-AB27AAF8C57F}"/>
              </a:ext>
            </a:extLst>
          </p:cNvPr>
          <p:cNvGrpSpPr/>
          <p:nvPr/>
        </p:nvGrpSpPr>
        <p:grpSpPr>
          <a:xfrm>
            <a:off x="3818518" y="3040385"/>
            <a:ext cx="5325482" cy="3261353"/>
            <a:chOff x="3860842" y="3570520"/>
            <a:chExt cx="5325482" cy="3261353"/>
          </a:xfrm>
        </p:grpSpPr>
        <p:pic>
          <p:nvPicPr>
            <p:cNvPr id="8" name="Picture 6" descr="F-vrijeme">
              <a:extLst>
                <a:ext uri="{FF2B5EF4-FFF2-40B4-BE49-F238E27FC236}">
                  <a16:creationId xmlns:a16="http://schemas.microsoft.com/office/drawing/2014/main" id="{1B215887-CE6D-4D45-8252-9A21500B90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0842" y="3570520"/>
              <a:ext cx="5325482" cy="32613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AAF96E0-5F0D-49E1-8B7E-92683DAFFC5C}"/>
                </a:ext>
              </a:extLst>
            </p:cNvPr>
            <p:cNvSpPr/>
            <p:nvPr/>
          </p:nvSpPr>
          <p:spPr>
            <a:xfrm>
              <a:off x="8052568" y="6035647"/>
              <a:ext cx="175977" cy="175977"/>
            </a:xfrm>
            <a:prstGeom prst="ellipse">
              <a:avLst/>
            </a:prstGeom>
            <a:solidFill>
              <a:srgbClr val="FF00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r-HR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58FA7E4-28E7-4818-B15F-3C486CDFC7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37" y="184228"/>
            <a:ext cx="2177300" cy="76893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F2DFEF2-6524-4C0B-A648-1239D5124BE1}"/>
              </a:ext>
            </a:extLst>
          </p:cNvPr>
          <p:cNvCxnSpPr>
            <a:cxnSpLocks/>
          </p:cNvCxnSpPr>
          <p:nvPr/>
        </p:nvCxnSpPr>
        <p:spPr>
          <a:xfrm>
            <a:off x="404037" y="1063256"/>
            <a:ext cx="8314661" cy="0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9535CED-7EE0-4B18-87F0-DF8DC7FD27A7}"/>
              </a:ext>
            </a:extLst>
          </p:cNvPr>
          <p:cNvSpPr txBox="1"/>
          <p:nvPr/>
        </p:nvSpPr>
        <p:spPr>
          <a:xfrm>
            <a:off x="338741" y="1299990"/>
            <a:ext cx="8230243" cy="1015663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hr-HR" sz="2800" b="1" dirty="0">
                <a:solidFill>
                  <a:srgbClr val="C00000"/>
                </a:solidFill>
                <a:latin typeface="Abadi" panose="020B0604020104020204" pitchFamily="34" charset="0"/>
              </a:rPr>
              <a:t>Praćenje uzroka klizanja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r-HR" sz="2200" b="1" dirty="0">
                <a:latin typeface="Abadi" panose="020B0604020104020204" pitchFamily="34" charset="0"/>
              </a:rPr>
              <a:t>klizišta su posljedica niza uzroka: preduvjeta klizanja</a:t>
            </a:r>
            <a:br>
              <a:rPr lang="hr-HR" sz="2200" b="1" dirty="0">
                <a:latin typeface="Abadi" panose="020B0604020104020204" pitchFamily="34" charset="0"/>
              </a:rPr>
            </a:br>
            <a:r>
              <a:rPr lang="hr-HR" sz="2200" b="1" dirty="0">
                <a:latin typeface="Abadi" panose="020B0604020104020204" pitchFamily="34" charset="0"/>
              </a:rPr>
              <a:t>i procesa koji iniciraju klizanje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r-HR" sz="2200" dirty="0">
                <a:latin typeface="Abadi" panose="020B0604020104020204" pitchFamily="34" charset="0"/>
              </a:rPr>
              <a:t>najčešći inicijatori su:</a:t>
            </a:r>
          </a:p>
          <a:p>
            <a:pPr marL="461963" indent="-285750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hr-HR" sz="2200" b="1" dirty="0">
                <a:solidFill>
                  <a:srgbClr val="C00000"/>
                </a:solidFill>
              </a:rPr>
              <a:t>oborine </a:t>
            </a:r>
          </a:p>
          <a:p>
            <a:pPr marL="461963" indent="-285750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hr-HR" sz="2200" b="1" dirty="0">
                <a:solidFill>
                  <a:srgbClr val="C00000"/>
                </a:solidFill>
              </a:rPr>
              <a:t>promjena razine</a:t>
            </a:r>
            <a:br>
              <a:rPr lang="hr-HR" sz="2200" b="1" dirty="0">
                <a:solidFill>
                  <a:srgbClr val="C00000"/>
                </a:solidFill>
              </a:rPr>
            </a:br>
            <a:r>
              <a:rPr lang="hr-HR" sz="2200" b="1" dirty="0">
                <a:solidFill>
                  <a:srgbClr val="C00000"/>
                </a:solidFill>
              </a:rPr>
              <a:t>podzemne vode</a:t>
            </a:r>
          </a:p>
          <a:p>
            <a:pPr marL="461963" indent="-285750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hr-HR" sz="2200" b="1" dirty="0"/>
              <a:t>erozija podnožja padine</a:t>
            </a:r>
          </a:p>
          <a:p>
            <a:pPr marL="461963" indent="-285750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hr-HR" sz="2200" b="1" dirty="0"/>
              <a:t>potresi</a:t>
            </a:r>
          </a:p>
          <a:p>
            <a:pPr marL="461963" indent="-285750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hr-HR" sz="2200" b="1" dirty="0"/>
              <a:t>ljudska aktivnost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hr-HR" sz="2200" b="1" dirty="0">
                <a:solidFill>
                  <a:srgbClr val="C00000"/>
                </a:solidFill>
                <a:latin typeface="Abadi" panose="020B0604020104020204" pitchFamily="34" charset="0"/>
              </a:rPr>
              <a:t>praćenje nužno radi</a:t>
            </a:r>
            <a:br>
              <a:rPr lang="hr-HR" sz="2200" b="1" dirty="0">
                <a:solidFill>
                  <a:srgbClr val="C00000"/>
                </a:solidFill>
                <a:latin typeface="Abadi" panose="020B0604020104020204" pitchFamily="34" charset="0"/>
              </a:rPr>
            </a:br>
            <a:r>
              <a:rPr lang="hr-HR" sz="2200" b="1" dirty="0">
                <a:solidFill>
                  <a:srgbClr val="C00000"/>
                </a:solidFill>
                <a:latin typeface="Abadi" panose="020B0604020104020204" pitchFamily="34" charset="0"/>
              </a:rPr>
              <a:t>određivanja uvjeta koji</a:t>
            </a:r>
            <a:br>
              <a:rPr lang="hr-HR" sz="2200" b="1" dirty="0">
                <a:solidFill>
                  <a:srgbClr val="C00000"/>
                </a:solidFill>
                <a:latin typeface="Abadi" panose="020B0604020104020204" pitchFamily="34" charset="0"/>
              </a:rPr>
            </a:br>
            <a:r>
              <a:rPr lang="hr-HR" sz="2200" b="1" dirty="0">
                <a:solidFill>
                  <a:srgbClr val="C00000"/>
                </a:solidFill>
                <a:latin typeface="Abadi" panose="020B0604020104020204" pitchFamily="34" charset="0"/>
              </a:rPr>
              <a:t>dovode do gibanja klizišta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hr-HR" sz="2000" dirty="0"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747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41A7420-E540-4E11-B5C8-E74E885553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"/>
          <a:stretch/>
        </p:blipFill>
        <p:spPr>
          <a:xfrm>
            <a:off x="3861612" y="1285754"/>
            <a:ext cx="5202646" cy="53970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4DD11E-897F-41D1-80C4-85F1D1637D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9" r="12677"/>
          <a:stretch/>
        </p:blipFill>
        <p:spPr>
          <a:xfrm>
            <a:off x="3861612" y="1286235"/>
            <a:ext cx="5202646" cy="5396526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F2DFEF2-6524-4C0B-A648-1239D5124BE1}"/>
              </a:ext>
            </a:extLst>
          </p:cNvPr>
          <p:cNvCxnSpPr>
            <a:cxnSpLocks/>
          </p:cNvCxnSpPr>
          <p:nvPr/>
        </p:nvCxnSpPr>
        <p:spPr>
          <a:xfrm>
            <a:off x="404037" y="1063256"/>
            <a:ext cx="8314661" cy="0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tangle 11">
            <a:extLst>
              <a:ext uri="{FF2B5EF4-FFF2-40B4-BE49-F238E27FC236}">
                <a16:creationId xmlns:a16="http://schemas.microsoft.com/office/drawing/2014/main" id="{F409A576-8E56-4691-8FC0-DBF7BB7A10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249703"/>
            <a:ext cx="3861612" cy="4752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ts val="1200"/>
              </a:spcBef>
              <a:buFontTx/>
              <a:buChar char="•"/>
            </a:pPr>
            <a:r>
              <a:rPr lang="hr-HR" sz="2200" b="1" dirty="0">
                <a:solidFill>
                  <a:srgbClr val="C00000"/>
                </a:solidFill>
                <a:latin typeface="Trebuchet MS" pitchFamily="34" charset="0"/>
              </a:rPr>
              <a:t>najveće klizište u Republici Hrvatske</a:t>
            </a:r>
          </a:p>
          <a:p>
            <a:pPr marL="342900" indent="-342900">
              <a:lnSpc>
                <a:spcPct val="90000"/>
              </a:lnSpc>
              <a:spcBef>
                <a:spcPts val="1200"/>
              </a:spcBef>
              <a:buFontTx/>
              <a:buChar char="•"/>
            </a:pPr>
            <a:r>
              <a:rPr lang="hr-HR" sz="2200" b="1" dirty="0">
                <a:solidFill>
                  <a:srgbClr val="C00000"/>
                </a:solidFill>
                <a:latin typeface="Trebuchet MS" pitchFamily="34" charset="0"/>
              </a:rPr>
              <a:t>približno 300 stambenih i gospodarskih zgrada</a:t>
            </a:r>
          </a:p>
          <a:p>
            <a:pPr marL="342900" indent="-342900">
              <a:lnSpc>
                <a:spcPct val="90000"/>
              </a:lnSpc>
              <a:spcBef>
                <a:spcPts val="1200"/>
              </a:spcBef>
              <a:buFontTx/>
              <a:buChar char="•"/>
            </a:pPr>
            <a:r>
              <a:rPr lang="hr-HR" sz="2200" dirty="0">
                <a:solidFill>
                  <a:srgbClr val="000000"/>
                </a:solidFill>
                <a:latin typeface="Trebuchet MS" pitchFamily="34" charset="0"/>
              </a:rPr>
              <a:t>površina </a:t>
            </a:r>
            <a:r>
              <a:rPr lang="en-US" sz="2200" dirty="0" err="1">
                <a:solidFill>
                  <a:srgbClr val="000000"/>
                </a:solidFill>
                <a:latin typeface="Trebuchet MS" pitchFamily="34" charset="0"/>
              </a:rPr>
              <a:t>cca</a:t>
            </a:r>
            <a:r>
              <a:rPr lang="hr-HR" sz="2200" dirty="0">
                <a:solidFill>
                  <a:srgbClr val="000000"/>
                </a:solidFill>
                <a:latin typeface="Trebuchet MS" pitchFamily="34" charset="0"/>
              </a:rPr>
              <a:t>.</a:t>
            </a:r>
            <a:r>
              <a:rPr lang="en-US" sz="2200" dirty="0">
                <a:solidFill>
                  <a:srgbClr val="000000"/>
                </a:solidFill>
                <a:latin typeface="Trebuchet MS" pitchFamily="34" charset="0"/>
              </a:rPr>
              <a:t> </a:t>
            </a:r>
            <a:r>
              <a:rPr lang="en-US" sz="2200" b="1" dirty="0">
                <a:solidFill>
                  <a:srgbClr val="C00000"/>
                </a:solidFill>
                <a:latin typeface="Trebuchet MS" pitchFamily="34" charset="0"/>
              </a:rPr>
              <a:t>1</a:t>
            </a:r>
            <a:r>
              <a:rPr lang="en-US" sz="2200" b="1" baseline="30000" dirty="0">
                <a:solidFill>
                  <a:srgbClr val="C00000"/>
                </a:solidFill>
                <a:latin typeface="Trebuchet MS" pitchFamily="34" charset="0"/>
              </a:rPr>
              <a:t> </a:t>
            </a:r>
            <a:r>
              <a:rPr lang="en-US" sz="2200" b="1" dirty="0">
                <a:solidFill>
                  <a:srgbClr val="C00000"/>
                </a:solidFill>
                <a:latin typeface="Trebuchet MS" pitchFamily="34" charset="0"/>
              </a:rPr>
              <a:t>km</a:t>
            </a:r>
            <a:r>
              <a:rPr lang="en-US" sz="2200" b="1" baseline="30000" dirty="0">
                <a:solidFill>
                  <a:srgbClr val="C00000"/>
                </a:solidFill>
                <a:latin typeface="Trebuchet MS" pitchFamily="34" charset="0"/>
              </a:rPr>
              <a:t>2</a:t>
            </a:r>
          </a:p>
          <a:p>
            <a:pPr marL="342900" indent="-342900">
              <a:lnSpc>
                <a:spcPct val="90000"/>
              </a:lnSpc>
              <a:spcBef>
                <a:spcPts val="1200"/>
              </a:spcBef>
              <a:buFontTx/>
              <a:buChar char="•"/>
            </a:pPr>
            <a:r>
              <a:rPr lang="hr-HR" sz="2200" dirty="0">
                <a:solidFill>
                  <a:srgbClr val="000000"/>
                </a:solidFill>
                <a:latin typeface="Trebuchet MS" pitchFamily="34" charset="0"/>
              </a:rPr>
              <a:t>procijenjeni volumen</a:t>
            </a:r>
            <a:r>
              <a:rPr lang="en-US" sz="2200" dirty="0">
                <a:solidFill>
                  <a:srgbClr val="000000"/>
                </a:solidFill>
                <a:latin typeface="Trebuchet MS" pitchFamily="34" charset="0"/>
              </a:rPr>
              <a:t>:</a:t>
            </a:r>
            <a:br>
              <a:rPr lang="hr-HR" sz="2200" dirty="0">
                <a:solidFill>
                  <a:srgbClr val="000000"/>
                </a:solidFill>
                <a:latin typeface="Trebuchet MS" pitchFamily="34" charset="0"/>
              </a:rPr>
            </a:br>
            <a:r>
              <a:rPr lang="en-US" sz="2200" dirty="0" err="1">
                <a:latin typeface="Trebuchet MS" pitchFamily="34" charset="0"/>
              </a:rPr>
              <a:t>cca</a:t>
            </a:r>
            <a:r>
              <a:rPr lang="hr-HR" sz="2200" dirty="0">
                <a:latin typeface="Trebuchet MS" pitchFamily="34" charset="0"/>
              </a:rPr>
              <a:t>.</a:t>
            </a:r>
            <a:r>
              <a:rPr lang="en-US" sz="2200" dirty="0">
                <a:latin typeface="Trebuchet MS" pitchFamily="34" charset="0"/>
              </a:rPr>
              <a:t> </a:t>
            </a:r>
            <a:r>
              <a:rPr lang="en-US" sz="2200" b="1" dirty="0">
                <a:solidFill>
                  <a:srgbClr val="C00000"/>
                </a:solidFill>
                <a:latin typeface="Trebuchet MS" pitchFamily="34" charset="0"/>
              </a:rPr>
              <a:t>32x10</a:t>
            </a:r>
            <a:r>
              <a:rPr lang="en-US" sz="2200" b="1" baseline="30000" dirty="0">
                <a:solidFill>
                  <a:srgbClr val="C00000"/>
                </a:solidFill>
                <a:latin typeface="Trebuchet MS" pitchFamily="34" charset="0"/>
              </a:rPr>
              <a:t>6</a:t>
            </a:r>
            <a:r>
              <a:rPr lang="en-US" sz="2200" b="1" dirty="0">
                <a:solidFill>
                  <a:srgbClr val="C00000"/>
                </a:solidFill>
                <a:latin typeface="Trebuchet MS" pitchFamily="34" charset="0"/>
              </a:rPr>
              <a:t> m</a:t>
            </a:r>
            <a:r>
              <a:rPr lang="en-US" sz="2200" b="1" baseline="30000" dirty="0">
                <a:solidFill>
                  <a:srgbClr val="C00000"/>
                </a:solidFill>
                <a:latin typeface="Trebuchet MS" pitchFamily="34" charset="0"/>
              </a:rPr>
              <a:t>3</a:t>
            </a:r>
          </a:p>
          <a:p>
            <a:pPr marL="342900" indent="-342900">
              <a:lnSpc>
                <a:spcPct val="90000"/>
              </a:lnSpc>
              <a:spcBef>
                <a:spcPts val="1200"/>
              </a:spcBef>
              <a:buFontTx/>
              <a:buChar char="•"/>
            </a:pPr>
            <a:r>
              <a:rPr lang="en-US" sz="2200" b="1" dirty="0">
                <a:solidFill>
                  <a:srgbClr val="C00000"/>
                </a:solidFill>
                <a:latin typeface="Trebuchet MS" pitchFamily="34" charset="0"/>
              </a:rPr>
              <a:t>a</a:t>
            </a:r>
            <a:r>
              <a:rPr lang="hr-HR" sz="2200" b="1" dirty="0" err="1">
                <a:solidFill>
                  <a:srgbClr val="C00000"/>
                </a:solidFill>
                <a:latin typeface="Trebuchet MS" pitchFamily="34" charset="0"/>
              </a:rPr>
              <a:t>ktivno</a:t>
            </a:r>
            <a:r>
              <a:rPr lang="hr-HR" sz="2200" b="1" dirty="0">
                <a:solidFill>
                  <a:srgbClr val="C00000"/>
                </a:solidFill>
                <a:latin typeface="Trebuchet MS" pitchFamily="34" charset="0"/>
              </a:rPr>
              <a:t>, aktivirano 1</a:t>
            </a:r>
            <a:r>
              <a:rPr lang="en-US" sz="2200" b="1" dirty="0">
                <a:solidFill>
                  <a:srgbClr val="C00000"/>
                </a:solidFill>
                <a:latin typeface="Trebuchet MS" pitchFamily="34" charset="0"/>
              </a:rPr>
              <a:t>963</a:t>
            </a:r>
          </a:p>
          <a:p>
            <a:pPr marL="342900" indent="-342900">
              <a:lnSpc>
                <a:spcPct val="90000"/>
              </a:lnSpc>
              <a:spcBef>
                <a:spcPts val="1200"/>
              </a:spcBef>
              <a:buFontTx/>
              <a:buChar char="•"/>
            </a:pPr>
            <a:r>
              <a:rPr lang="hr-HR" sz="2200" dirty="0">
                <a:solidFill>
                  <a:srgbClr val="000000"/>
                </a:solidFill>
                <a:latin typeface="Trebuchet MS" pitchFamily="34" charset="0"/>
              </a:rPr>
              <a:t>glavni uzrok klizanja (inicijator)</a:t>
            </a:r>
            <a:r>
              <a:rPr lang="en-US" sz="2200" dirty="0">
                <a:solidFill>
                  <a:srgbClr val="000000"/>
                </a:solidFill>
                <a:latin typeface="Trebuchet MS" pitchFamily="34" charset="0"/>
              </a:rPr>
              <a:t>:</a:t>
            </a:r>
            <a:r>
              <a:rPr lang="hr-HR" sz="2200" dirty="0">
                <a:solidFill>
                  <a:srgbClr val="000000"/>
                </a:solidFill>
                <a:latin typeface="Trebuchet MS" pitchFamily="34" charset="0"/>
              </a:rPr>
              <a:t> </a:t>
            </a:r>
            <a:r>
              <a:rPr lang="hr-HR" sz="2200" b="1" dirty="0">
                <a:solidFill>
                  <a:srgbClr val="C00000"/>
                </a:solidFill>
                <a:latin typeface="Trebuchet MS" pitchFamily="34" charset="0"/>
              </a:rPr>
              <a:t>ljudska aktivnost, rudarenje</a:t>
            </a:r>
          </a:p>
          <a:p>
            <a:pPr marL="342900" indent="-342900">
              <a:lnSpc>
                <a:spcPct val="90000"/>
              </a:lnSpc>
              <a:spcBef>
                <a:spcPts val="1200"/>
              </a:spcBef>
              <a:buFontTx/>
              <a:buChar char="•"/>
            </a:pPr>
            <a:r>
              <a:rPr lang="hr-HR" sz="2200" b="1" dirty="0">
                <a:solidFill>
                  <a:srgbClr val="C00000"/>
                </a:solidFill>
                <a:latin typeface="Trebuchet MS" pitchFamily="34" charset="0"/>
              </a:rPr>
              <a:t>uspostavljen sustav praćenja sa svrhom procjena hazarda klizanja</a:t>
            </a:r>
          </a:p>
          <a:p>
            <a:pPr marL="342900" indent="-342900">
              <a:lnSpc>
                <a:spcPct val="90000"/>
              </a:lnSpc>
              <a:spcBef>
                <a:spcPts val="1200"/>
              </a:spcBef>
              <a:buFontTx/>
              <a:buChar char="•"/>
            </a:pPr>
            <a:endParaRPr lang="hr-HR" sz="2200" b="1" dirty="0">
              <a:solidFill>
                <a:srgbClr val="C00000"/>
              </a:solidFill>
              <a:latin typeface="Trebuchet MS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ts val="1200"/>
              </a:spcBef>
              <a:buFontTx/>
              <a:buChar char="•"/>
            </a:pPr>
            <a:endParaRPr lang="hr-HR" sz="2200" b="1" dirty="0">
              <a:solidFill>
                <a:srgbClr val="C00000"/>
              </a:solidFill>
              <a:latin typeface="Trebuchet MS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ts val="1200"/>
              </a:spcBef>
              <a:buFontTx/>
              <a:buChar char="•"/>
            </a:pPr>
            <a:endParaRPr lang="en-US" sz="2200" b="1" dirty="0">
              <a:solidFill>
                <a:srgbClr val="C00000"/>
              </a:solidFill>
              <a:latin typeface="Trebuchet MS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en-US" sz="2200" b="1" dirty="0">
              <a:latin typeface="Trebuchet MS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1A8E72-FFB0-F849-A6AF-8A6D4796E8C5}"/>
              </a:ext>
            </a:extLst>
          </p:cNvPr>
          <p:cNvSpPr txBox="1"/>
          <p:nvPr/>
        </p:nvSpPr>
        <p:spPr>
          <a:xfrm>
            <a:off x="1" y="284238"/>
            <a:ext cx="9144000" cy="45719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hr-HR" sz="3000" b="1" dirty="0">
                <a:latin typeface="Abadi" panose="020B0604020104020204" pitchFamily="34" charset="0"/>
              </a:rPr>
              <a:t>Primjer monitoringa na klizišta Kostanjek</a:t>
            </a:r>
          </a:p>
        </p:txBody>
      </p:sp>
    </p:spTree>
    <p:extLst>
      <p:ext uri="{BB962C8B-B14F-4D97-AF65-F5344CB8AC3E}">
        <p14:creationId xmlns:p14="http://schemas.microsoft.com/office/powerpoint/2010/main" val="816598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58FA7E4-28E7-4818-B15F-3C486CDFC7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37" y="184228"/>
            <a:ext cx="2177300" cy="76893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F2DFEF2-6524-4C0B-A648-1239D5124BE1}"/>
              </a:ext>
            </a:extLst>
          </p:cNvPr>
          <p:cNvCxnSpPr>
            <a:cxnSpLocks/>
          </p:cNvCxnSpPr>
          <p:nvPr/>
        </p:nvCxnSpPr>
        <p:spPr>
          <a:xfrm>
            <a:off x="404037" y="1063256"/>
            <a:ext cx="8314661" cy="0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DJI_0810_">
            <a:hlinkClick r:id="" action="ppaction://media"/>
            <a:extLst>
              <a:ext uri="{FF2B5EF4-FFF2-40B4-BE49-F238E27FC236}">
                <a16:creationId xmlns:a16="http://schemas.microsoft.com/office/drawing/2014/main" id="{7CFB95EF-0A0B-8F4E-A1E1-BD6F50CE3D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504" y="1926732"/>
            <a:ext cx="8928991" cy="4706322"/>
          </a:xfrm>
          <a:prstGeom prst="rect">
            <a:avLst/>
          </a:prstGeom>
        </p:spPr>
      </p:pic>
      <p:sp>
        <p:nvSpPr>
          <p:cNvPr id="3" name="TekstniOkvir 5">
            <a:extLst>
              <a:ext uri="{FF2B5EF4-FFF2-40B4-BE49-F238E27FC236}">
                <a16:creationId xmlns:a16="http://schemas.microsoft.com/office/drawing/2014/main" id="{2DFD1F6A-F9EB-CA44-CA4B-4026261DA8DA}"/>
              </a:ext>
            </a:extLst>
          </p:cNvPr>
          <p:cNvSpPr txBox="1"/>
          <p:nvPr/>
        </p:nvSpPr>
        <p:spPr>
          <a:xfrm>
            <a:off x="7216303" y="6596842"/>
            <a:ext cx="19190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video: Vedran Damjanović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1CCCCF-7106-2E70-BB08-5AF68BF7FE34}"/>
              </a:ext>
            </a:extLst>
          </p:cNvPr>
          <p:cNvSpPr txBox="1"/>
          <p:nvPr/>
        </p:nvSpPr>
        <p:spPr>
          <a:xfrm>
            <a:off x="1" y="1034180"/>
            <a:ext cx="9143999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2600" b="1" dirty="0"/>
              <a:t>glavna mjerna postaja</a:t>
            </a:r>
            <a:br>
              <a:rPr lang="hr-HR" sz="2600" b="1" dirty="0"/>
            </a:br>
            <a:r>
              <a:rPr lang="hr-HR" sz="2600" b="1" dirty="0"/>
              <a:t>‘Opservatorija za praćenje klizišta Kostanjek’</a:t>
            </a:r>
            <a:endParaRPr lang="en-US" sz="2600" b="1" dirty="0"/>
          </a:p>
        </p:txBody>
      </p:sp>
    </p:spTree>
    <p:extLst>
      <p:ext uri="{BB962C8B-B14F-4D97-AF65-F5344CB8AC3E}">
        <p14:creationId xmlns:p14="http://schemas.microsoft.com/office/powerpoint/2010/main" val="1599593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58FA7E4-28E7-4818-B15F-3C486CDFC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37" y="184228"/>
            <a:ext cx="2177300" cy="76893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F2DFEF2-6524-4C0B-A648-1239D5124BE1}"/>
              </a:ext>
            </a:extLst>
          </p:cNvPr>
          <p:cNvCxnSpPr>
            <a:cxnSpLocks/>
          </p:cNvCxnSpPr>
          <p:nvPr/>
        </p:nvCxnSpPr>
        <p:spPr>
          <a:xfrm>
            <a:off x="404037" y="1063256"/>
            <a:ext cx="8314661" cy="0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9535CED-7EE0-4B18-87F0-DF8DC7FD27A7}"/>
              </a:ext>
            </a:extLst>
          </p:cNvPr>
          <p:cNvSpPr txBox="1"/>
          <p:nvPr/>
        </p:nvSpPr>
        <p:spPr>
          <a:xfrm>
            <a:off x="1" y="1232193"/>
            <a:ext cx="8944823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>
                <a:latin typeface="Abadi" panose="020B0604020104020204" pitchFamily="34" charset="0"/>
              </a:rPr>
              <a:t>    GNSS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r-HR" sz="2200" dirty="0">
                <a:latin typeface="Abadi" panose="020B0604020104020204" pitchFamily="34" charset="0"/>
              </a:rPr>
              <a:t>sustav satelita i zemaljskih stanica koji služi za precizno pozicioniranje na površini Zemlje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r-HR" sz="2200" dirty="0">
                <a:latin typeface="Abadi" panose="020B0604020104020204" pitchFamily="34" charset="0"/>
              </a:rPr>
              <a:t>GNSS sustav funkcionira kontinuirano 24 sata dnevno u svim vremenskim uvjetima te ne zahtijeva optičku vidljivost između mjernih senzora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86E8DF-084A-497E-83E5-1CA357ED0F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7" r="2867"/>
          <a:stretch/>
        </p:blipFill>
        <p:spPr>
          <a:xfrm>
            <a:off x="4472412" y="4152204"/>
            <a:ext cx="4061715" cy="18745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19B32A1-12E1-4E7A-BD92-EAC658AE79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037" y="5089501"/>
            <a:ext cx="2682989" cy="14104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6DEF26-BD42-4BFC-AEE7-15AF429850D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221" b="20841"/>
          <a:stretch/>
        </p:blipFill>
        <p:spPr>
          <a:xfrm>
            <a:off x="1768866" y="3694406"/>
            <a:ext cx="2073610" cy="124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5813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E9A7A0A-8ABF-69F5-6361-B6D2E824E46C}"/>
              </a:ext>
            </a:extLst>
          </p:cNvPr>
          <p:cNvGrpSpPr/>
          <p:nvPr/>
        </p:nvGrpSpPr>
        <p:grpSpPr>
          <a:xfrm>
            <a:off x="5803153" y="221129"/>
            <a:ext cx="3340847" cy="723149"/>
            <a:chOff x="6604000" y="1589741"/>
            <a:chExt cx="3340847" cy="72314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0AAC840-3D10-5BBB-F744-F586B6AA8697}"/>
                </a:ext>
              </a:extLst>
            </p:cNvPr>
            <p:cNvSpPr/>
            <p:nvPr/>
          </p:nvSpPr>
          <p:spPr>
            <a:xfrm>
              <a:off x="6604000" y="1589741"/>
              <a:ext cx="3340847" cy="72314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DAB0636-633E-5A00-5C66-895AE6A73813}"/>
                </a:ext>
              </a:extLst>
            </p:cNvPr>
            <p:cNvSpPr txBox="1"/>
            <p:nvPr/>
          </p:nvSpPr>
          <p:spPr>
            <a:xfrm>
              <a:off x="7015905" y="1658927"/>
              <a:ext cx="238078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sz="3200" b="1">
                  <a:solidFill>
                    <a:schemeClr val="bg1"/>
                  </a:solidFill>
                  <a:latin typeface="Abadi" panose="020B0604020104020204" pitchFamily="34" charset="0"/>
                </a:rPr>
                <a:t>Vrste klizišta</a:t>
              </a:r>
            </a:p>
          </p:txBody>
        </p:sp>
      </p:grpSp>
      <p:pic>
        <p:nvPicPr>
          <p:cNvPr id="2" name="Picture 2">
            <a:extLst>
              <a:ext uri="{FF2B5EF4-FFF2-40B4-BE49-F238E27FC236}">
                <a16:creationId xmlns:a16="http://schemas.microsoft.com/office/drawing/2014/main" id="{34A2ADDB-1EA0-967A-5D28-D33FCC296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3" b="758"/>
          <a:stretch>
            <a:fillRect/>
          </a:stretch>
        </p:blipFill>
        <p:spPr bwMode="auto">
          <a:xfrm>
            <a:off x="1693213" y="221129"/>
            <a:ext cx="2723874" cy="2179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6840D4-3320-78FB-465F-E2557E3B389F}"/>
              </a:ext>
            </a:extLst>
          </p:cNvPr>
          <p:cNvSpPr txBox="1"/>
          <p:nvPr/>
        </p:nvSpPr>
        <p:spPr>
          <a:xfrm>
            <a:off x="129221" y="290315"/>
            <a:ext cx="29259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b="1">
                <a:solidFill>
                  <a:srgbClr val="C00000"/>
                </a:solidFill>
              </a:rPr>
              <a:t>ODRONJAVANJE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096AE54-5301-197F-11B8-CC78296B4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9"/>
          <a:stretch>
            <a:fillRect/>
          </a:stretch>
        </p:blipFill>
        <p:spPr bwMode="auto">
          <a:xfrm>
            <a:off x="5633357" y="1189636"/>
            <a:ext cx="3112186" cy="2021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0D0FCC6-2E13-EC00-485C-9658FD131880}"/>
              </a:ext>
            </a:extLst>
          </p:cNvPr>
          <p:cNvSpPr txBox="1"/>
          <p:nvPr/>
        </p:nvSpPr>
        <p:spPr>
          <a:xfrm>
            <a:off x="7346448" y="1051544"/>
            <a:ext cx="17399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b="1">
                <a:solidFill>
                  <a:srgbClr val="C00000"/>
                </a:solidFill>
              </a:rPr>
              <a:t>KLIZANJE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3B47C70-AF3F-882E-B889-EA729D0BE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60" y="2429752"/>
            <a:ext cx="3391414" cy="2253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BC317D-4BF3-1621-032E-F86D067F4539}"/>
              </a:ext>
            </a:extLst>
          </p:cNvPr>
          <p:cNvSpPr txBox="1"/>
          <p:nvPr/>
        </p:nvSpPr>
        <p:spPr>
          <a:xfrm>
            <a:off x="2312763" y="2590380"/>
            <a:ext cx="23300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b="1">
                <a:solidFill>
                  <a:srgbClr val="C00000"/>
                </a:solidFill>
              </a:rPr>
              <a:t>PREVRTANJE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A7AEE709-3CBC-2B85-60BE-12838514E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845" y="3456299"/>
            <a:ext cx="3264244" cy="2024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907D670-3345-762E-CA69-EF2A9A57D11F}"/>
              </a:ext>
            </a:extLst>
          </p:cNvPr>
          <p:cNvSpPr txBox="1"/>
          <p:nvPr/>
        </p:nvSpPr>
        <p:spPr>
          <a:xfrm>
            <a:off x="7473576" y="3556543"/>
            <a:ext cx="16085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b="1">
                <a:solidFill>
                  <a:srgbClr val="C00000"/>
                </a:solidFill>
              </a:rPr>
              <a:t>TEČENJE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6CA8FDC1-67D6-3BB3-C381-20B0D2ABA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54" y="4833591"/>
            <a:ext cx="4506687" cy="2024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DC33071-D5ED-E202-5AE4-161716BCB694}"/>
              </a:ext>
            </a:extLst>
          </p:cNvPr>
          <p:cNvSpPr/>
          <p:nvPr/>
        </p:nvSpPr>
        <p:spPr>
          <a:xfrm>
            <a:off x="4775964" y="6099925"/>
            <a:ext cx="1267759" cy="5220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EB10FA2-490B-9965-465A-B4432DACF132}"/>
              </a:ext>
            </a:extLst>
          </p:cNvPr>
          <p:cNvSpPr/>
          <p:nvPr/>
        </p:nvSpPr>
        <p:spPr>
          <a:xfrm>
            <a:off x="4278086" y="6304272"/>
            <a:ext cx="1267759" cy="5220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40D8075-690E-C698-5745-ACB3FB2D1908}"/>
              </a:ext>
            </a:extLst>
          </p:cNvPr>
          <p:cNvSpPr/>
          <p:nvPr/>
        </p:nvSpPr>
        <p:spPr>
          <a:xfrm>
            <a:off x="4639962" y="4748674"/>
            <a:ext cx="764796" cy="5220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715C55C-7F4A-77CA-6600-25510B1A8AAA}"/>
              </a:ext>
            </a:extLst>
          </p:cNvPr>
          <p:cNvSpPr/>
          <p:nvPr/>
        </p:nvSpPr>
        <p:spPr>
          <a:xfrm>
            <a:off x="2881953" y="6516923"/>
            <a:ext cx="764796" cy="3400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5A1ED8A-D025-71CC-27AB-E31990E13063}"/>
              </a:ext>
            </a:extLst>
          </p:cNvPr>
          <p:cNvSpPr txBox="1"/>
          <p:nvPr/>
        </p:nvSpPr>
        <p:spPr>
          <a:xfrm>
            <a:off x="5189423" y="6099925"/>
            <a:ext cx="37689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3200" b="1">
                <a:solidFill>
                  <a:srgbClr val="C00000"/>
                </a:solidFill>
              </a:rPr>
              <a:t>BOČNO RAZMICANJE</a:t>
            </a:r>
          </a:p>
        </p:txBody>
      </p:sp>
    </p:spTree>
    <p:extLst>
      <p:ext uri="{BB962C8B-B14F-4D97-AF65-F5344CB8AC3E}">
        <p14:creationId xmlns:p14="http://schemas.microsoft.com/office/powerpoint/2010/main" val="35676162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58FA7E4-28E7-4818-B15F-3C486CDFC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37" y="184228"/>
            <a:ext cx="2177300" cy="76893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F2DFEF2-6524-4C0B-A648-1239D5124BE1}"/>
              </a:ext>
            </a:extLst>
          </p:cNvPr>
          <p:cNvCxnSpPr>
            <a:cxnSpLocks/>
          </p:cNvCxnSpPr>
          <p:nvPr/>
        </p:nvCxnSpPr>
        <p:spPr>
          <a:xfrm>
            <a:off x="404037" y="1063256"/>
            <a:ext cx="8314661" cy="0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A9535CED-7EE0-4B18-87F0-DF8DC7FD27A7}"/>
              </a:ext>
            </a:extLst>
          </p:cNvPr>
          <p:cNvSpPr txBox="1"/>
          <p:nvPr/>
        </p:nvSpPr>
        <p:spPr>
          <a:xfrm>
            <a:off x="1" y="1232193"/>
            <a:ext cx="4998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>
                <a:latin typeface="Abadi" panose="020B0604020104020204" pitchFamily="34" charset="0"/>
              </a:rPr>
              <a:t>    GNSS – horizontalni pomaci</a:t>
            </a:r>
          </a:p>
        </p:txBody>
      </p:sp>
      <p:pic>
        <p:nvPicPr>
          <p:cNvPr id="2" name="Picture 1" descr="Chart, line chart&#10;&#10;Description automatically generated">
            <a:extLst>
              <a:ext uri="{FF2B5EF4-FFF2-40B4-BE49-F238E27FC236}">
                <a16:creationId xmlns:a16="http://schemas.microsoft.com/office/drawing/2014/main" id="{15A831C3-59C0-DE31-738E-DD1ACCB6FA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410" y="1972893"/>
            <a:ext cx="8278829" cy="4353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9862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58FA7E4-28E7-4818-B15F-3C486CDFC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37" y="184228"/>
            <a:ext cx="2177300" cy="76893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F2DFEF2-6524-4C0B-A648-1239D5124BE1}"/>
              </a:ext>
            </a:extLst>
          </p:cNvPr>
          <p:cNvCxnSpPr>
            <a:cxnSpLocks/>
          </p:cNvCxnSpPr>
          <p:nvPr/>
        </p:nvCxnSpPr>
        <p:spPr>
          <a:xfrm>
            <a:off x="404037" y="1063256"/>
            <a:ext cx="8314661" cy="0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47FDBBCD-93C4-48DC-8290-33E0FAF11A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30" y="1146885"/>
            <a:ext cx="4161770" cy="5653669"/>
          </a:xfrm>
          <a:prstGeom prst="rect">
            <a:avLst/>
          </a:prstGeom>
        </p:spPr>
      </p:pic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EEB40B3C-3F96-47CB-B884-725549D0EA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8202" y="1146888"/>
            <a:ext cx="4149809" cy="565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72504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58FA7E4-28E7-4818-B15F-3C486CDFC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37" y="184228"/>
            <a:ext cx="2177300" cy="76893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F2DFEF2-6524-4C0B-A648-1239D5124BE1}"/>
              </a:ext>
            </a:extLst>
          </p:cNvPr>
          <p:cNvCxnSpPr>
            <a:cxnSpLocks/>
          </p:cNvCxnSpPr>
          <p:nvPr/>
        </p:nvCxnSpPr>
        <p:spPr>
          <a:xfrm>
            <a:off x="404037" y="1063256"/>
            <a:ext cx="3958957" cy="0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79A24AD7-FA0E-4077-B28C-6585CD4674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9"/>
          <a:stretch/>
        </p:blipFill>
        <p:spPr>
          <a:xfrm>
            <a:off x="4781009" y="452152"/>
            <a:ext cx="4146396" cy="31177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1FBAED-61AB-4C01-847F-795EEC5C0D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9832" y="3935830"/>
            <a:ext cx="4241647" cy="24900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69B86FB-1EE9-4B34-BBEA-3966CD6190AE}"/>
              </a:ext>
            </a:extLst>
          </p:cNvPr>
          <p:cNvSpPr txBox="1"/>
          <p:nvPr/>
        </p:nvSpPr>
        <p:spPr>
          <a:xfrm>
            <a:off x="1" y="1603385"/>
            <a:ext cx="4571999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>
                <a:latin typeface="Abadi" panose="020B0604020104020204" pitchFamily="34" charset="0"/>
              </a:rPr>
              <a:t>    </a:t>
            </a:r>
            <a:r>
              <a:rPr lang="hr-HR" sz="2600" b="1" dirty="0">
                <a:latin typeface="Abadi" panose="020B0604020104020204" pitchFamily="34" charset="0"/>
              </a:rPr>
              <a:t>EKSTENZOMETAR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r-HR" sz="2600" b="1" dirty="0">
                <a:solidFill>
                  <a:srgbClr val="C00000"/>
                </a:solidFill>
                <a:latin typeface="Abadi" panose="020B0604020104020204" pitchFamily="34" charset="0"/>
              </a:rPr>
              <a:t>mjere relativne pomake između dvije točke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r-HR" sz="2600" dirty="0">
                <a:latin typeface="Abadi" panose="020B0604020104020204" pitchFamily="34" charset="0"/>
              </a:rPr>
              <a:t>jeftiniji od GNSS-a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r-HR" sz="2600" dirty="0">
                <a:latin typeface="Abadi" panose="020B0604020104020204" pitchFamily="34" charset="0"/>
              </a:rPr>
              <a:t>preciznost podataka ovisi o instalaciji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r-HR" sz="2600" b="1" dirty="0">
                <a:solidFill>
                  <a:srgbClr val="C00000"/>
                </a:solidFill>
                <a:latin typeface="Abadi" panose="020B0604020104020204" pitchFamily="34" charset="0"/>
              </a:rPr>
              <a:t>omogućava prijenos podataka u gotovo realnom vremenu</a:t>
            </a:r>
          </a:p>
        </p:txBody>
      </p:sp>
    </p:spTree>
    <p:extLst>
      <p:ext uri="{BB962C8B-B14F-4D97-AF65-F5344CB8AC3E}">
        <p14:creationId xmlns:p14="http://schemas.microsoft.com/office/powerpoint/2010/main" val="13668988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58FA7E4-28E7-4818-B15F-3C486CDFC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37" y="184228"/>
            <a:ext cx="2177300" cy="76893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F2DFEF2-6524-4C0B-A648-1239D5124BE1}"/>
              </a:ext>
            </a:extLst>
          </p:cNvPr>
          <p:cNvCxnSpPr>
            <a:cxnSpLocks/>
          </p:cNvCxnSpPr>
          <p:nvPr/>
        </p:nvCxnSpPr>
        <p:spPr>
          <a:xfrm>
            <a:off x="404037" y="1063256"/>
            <a:ext cx="6250260" cy="0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8539482-7DBE-427B-A1DE-F5A229F1BF75}"/>
              </a:ext>
            </a:extLst>
          </p:cNvPr>
          <p:cNvSpPr txBox="1"/>
          <p:nvPr/>
        </p:nvSpPr>
        <p:spPr>
          <a:xfrm>
            <a:off x="1" y="1120684"/>
            <a:ext cx="899595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>
                <a:latin typeface="Abadi" panose="020B0604020104020204" pitchFamily="34" charset="0"/>
              </a:rPr>
              <a:t>    OBORINE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r-HR" sz="2600" dirty="0">
                <a:latin typeface="Abadi" panose="020B0604020104020204" pitchFamily="34" charset="0"/>
              </a:rPr>
              <a:t>analize različitih vrsta oborina s obzirom</a:t>
            </a:r>
            <a:br>
              <a:rPr lang="hr-HR" sz="2600" dirty="0">
                <a:latin typeface="Abadi" panose="020B0604020104020204" pitchFamily="34" charset="0"/>
              </a:rPr>
            </a:br>
            <a:r>
              <a:rPr lang="hr-HR" sz="2600" dirty="0">
                <a:latin typeface="Abadi" panose="020B0604020104020204" pitchFamily="34" charset="0"/>
              </a:rPr>
              <a:t>na količinu, trajanje i intenzitet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r-HR" sz="2600" dirty="0">
                <a:latin typeface="Abadi" panose="020B0604020104020204" pitchFamily="34" charset="0"/>
              </a:rPr>
              <a:t>utjecaj klimatoloških uvjeta</a:t>
            </a:r>
          </a:p>
        </p:txBody>
      </p:sp>
      <p:pic>
        <p:nvPicPr>
          <p:cNvPr id="3" name="Picture 2" descr="A picture containing sky, several, day&#10;&#10;Description automatically generated">
            <a:extLst>
              <a:ext uri="{FF2B5EF4-FFF2-40B4-BE49-F238E27FC236}">
                <a16:creationId xmlns:a16="http://schemas.microsoft.com/office/drawing/2014/main" id="{985D9DA7-671A-4A3A-963A-08363018C6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5992"/>
            <a:ext cx="8528364" cy="26011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BF5DD6-2646-C85D-F92F-667BF7BA37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7" r="7911"/>
          <a:stretch/>
        </p:blipFill>
        <p:spPr>
          <a:xfrm>
            <a:off x="6667262" y="405713"/>
            <a:ext cx="2386382" cy="274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3161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9535CED-7EE0-4B18-87F0-DF8DC7FD27A7}"/>
              </a:ext>
            </a:extLst>
          </p:cNvPr>
          <p:cNvSpPr txBox="1"/>
          <p:nvPr/>
        </p:nvSpPr>
        <p:spPr>
          <a:xfrm>
            <a:off x="1" y="1232193"/>
            <a:ext cx="5921828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b="1" dirty="0">
                <a:latin typeface="Abadi" panose="020B0604020104020204" pitchFamily="34" charset="0"/>
              </a:rPr>
              <a:t>    RAZINA PODZEMNE VODE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r-HR" sz="2400" dirty="0">
                <a:latin typeface="Abadi" panose="020B0604020104020204" pitchFamily="34" charset="0"/>
              </a:rPr>
              <a:t>mijenja čvrstoću materijala i stanje naprezanja u padini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hr-HR" sz="2400" b="1" dirty="0">
                <a:solidFill>
                  <a:srgbClr val="C00000"/>
                </a:solidFill>
                <a:latin typeface="Abadi" panose="020B0604020104020204" pitchFamily="34" charset="0"/>
              </a:rPr>
              <a:t>može se koristiti pri određivanju</a:t>
            </a:r>
            <a:br>
              <a:rPr lang="hr-HR" sz="2400" b="1" dirty="0">
                <a:solidFill>
                  <a:srgbClr val="C00000"/>
                </a:solidFill>
                <a:latin typeface="Abadi" panose="020B0604020104020204" pitchFamily="34" charset="0"/>
              </a:rPr>
            </a:br>
            <a:r>
              <a:rPr lang="hr-HR" sz="2400" b="1" dirty="0">
                <a:solidFill>
                  <a:srgbClr val="C00000"/>
                </a:solidFill>
                <a:latin typeface="Abadi" panose="020B0604020104020204" pitchFamily="34" charset="0"/>
              </a:rPr>
              <a:t>graničnih vrijednosti za sustav ranog upozoravanja</a:t>
            </a:r>
            <a:endParaRPr lang="hr-HR" sz="2400" dirty="0">
              <a:solidFill>
                <a:srgbClr val="C00000"/>
              </a:solidFill>
              <a:latin typeface="Abadi" panose="020B0604020104020204" pitchFamily="34" charset="0"/>
            </a:endParaRPr>
          </a:p>
          <a:p>
            <a:pPr>
              <a:spcBef>
                <a:spcPts val="1200"/>
              </a:spcBef>
            </a:pPr>
            <a:endParaRPr lang="hr-HR" sz="2000" dirty="0">
              <a:latin typeface="Abadi" panose="020B0604020104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8FA7E4-28E7-4818-B15F-3C486CDFC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37" y="184228"/>
            <a:ext cx="2177300" cy="76893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F2DFEF2-6524-4C0B-A648-1239D5124BE1}"/>
              </a:ext>
            </a:extLst>
          </p:cNvPr>
          <p:cNvCxnSpPr>
            <a:cxnSpLocks/>
          </p:cNvCxnSpPr>
          <p:nvPr/>
        </p:nvCxnSpPr>
        <p:spPr>
          <a:xfrm>
            <a:off x="404037" y="1063256"/>
            <a:ext cx="5212992" cy="0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363A59D3-7292-42C9-BDF8-89008527E1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576" y="82039"/>
            <a:ext cx="2946482" cy="3928645"/>
          </a:xfrm>
          <a:prstGeom prst="rect">
            <a:avLst/>
          </a:prstGeom>
        </p:spPr>
      </p:pic>
      <p:pic>
        <p:nvPicPr>
          <p:cNvPr id="4" name="Picture 3" descr="Chart, histogram&#10;&#10;Description automatically generated">
            <a:extLst>
              <a:ext uri="{FF2B5EF4-FFF2-40B4-BE49-F238E27FC236}">
                <a16:creationId xmlns:a16="http://schemas.microsoft.com/office/drawing/2014/main" id="{FB40C8B2-1E35-0F52-FDE2-BE26AD6F57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180" y="4221759"/>
            <a:ext cx="8619640" cy="2554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4834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58FA7E4-28E7-4818-B15F-3C486CDFC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37" y="184228"/>
            <a:ext cx="2177300" cy="76893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F2DFEF2-6524-4C0B-A648-1239D5124BE1}"/>
              </a:ext>
            </a:extLst>
          </p:cNvPr>
          <p:cNvCxnSpPr>
            <a:cxnSpLocks/>
          </p:cNvCxnSpPr>
          <p:nvPr/>
        </p:nvCxnSpPr>
        <p:spPr>
          <a:xfrm>
            <a:off x="404037" y="1063256"/>
            <a:ext cx="8314661" cy="0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C6DB81A-FF11-4F5F-A0B0-6D4AE003603B}"/>
              </a:ext>
            </a:extLst>
          </p:cNvPr>
          <p:cNvSpPr txBox="1"/>
          <p:nvPr/>
        </p:nvSpPr>
        <p:spPr>
          <a:xfrm>
            <a:off x="456878" y="1882565"/>
            <a:ext cx="8230243" cy="551756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hr-HR" sz="2600" b="1" dirty="0">
                <a:latin typeface="Abadi" panose="020B0604020104020204" pitchFamily="34" charset="0"/>
              </a:rPr>
              <a:t>Odnos razine podzemne vode i gibanja klizišta Kostanjek</a:t>
            </a:r>
          </a:p>
        </p:txBody>
      </p:sp>
      <p:pic>
        <p:nvPicPr>
          <p:cNvPr id="3" name="Picture 2" descr="Chart, histogram&#10;&#10;Description automatically generated">
            <a:extLst>
              <a:ext uri="{FF2B5EF4-FFF2-40B4-BE49-F238E27FC236}">
                <a16:creationId xmlns:a16="http://schemas.microsoft.com/office/drawing/2014/main" id="{1CE9DBD1-BBD7-4530-8F05-1D16070408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3" y="2655281"/>
            <a:ext cx="9057774" cy="268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7410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58FA7E4-28E7-4818-B15F-3C486CDFC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37" y="184228"/>
            <a:ext cx="2177300" cy="76893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F2DFEF2-6524-4C0B-A648-1239D5124BE1}"/>
              </a:ext>
            </a:extLst>
          </p:cNvPr>
          <p:cNvCxnSpPr>
            <a:cxnSpLocks/>
          </p:cNvCxnSpPr>
          <p:nvPr/>
        </p:nvCxnSpPr>
        <p:spPr>
          <a:xfrm>
            <a:off x="404037" y="1063256"/>
            <a:ext cx="8314661" cy="0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FA8B6AF-EEC8-2811-028F-92D6B79A25B1}"/>
              </a:ext>
            </a:extLst>
          </p:cNvPr>
          <p:cNvSpPr txBox="1">
            <a:spLocks noChangeAspect="1"/>
          </p:cNvSpPr>
          <p:nvPr/>
        </p:nvSpPr>
        <p:spPr>
          <a:xfrm>
            <a:off x="404037" y="1892664"/>
            <a:ext cx="8540786" cy="1588132"/>
          </a:xfrm>
          <a:prstGeom prst="rect">
            <a:avLst/>
          </a:prstGeom>
          <a:noFill/>
        </p:spPr>
        <p:txBody>
          <a:bodyPr wrap="square" numCol="1" rtlCol="0">
            <a:no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r-HR" sz="3000" dirty="0">
                <a:latin typeface="Abadi" panose="020B0604020104020204" pitchFamily="34" charset="0"/>
              </a:rPr>
              <a:t>razvoj alata za vizualizaciju i predviđanje</a:t>
            </a:r>
            <a:br>
              <a:rPr lang="hr-HR" sz="3000" dirty="0">
                <a:latin typeface="Abadi" panose="020B0604020104020204" pitchFamily="34" charset="0"/>
              </a:rPr>
            </a:br>
            <a:r>
              <a:rPr lang="hr-HR" sz="3000" dirty="0">
                <a:latin typeface="Abadi" panose="020B0604020104020204" pitchFamily="34" charset="0"/>
              </a:rPr>
              <a:t>klizanje (upozoravanje) za dva klizišta</a:t>
            </a:r>
            <a:br>
              <a:rPr lang="hr-HR" sz="3000" dirty="0">
                <a:latin typeface="Abadi" panose="020B0604020104020204" pitchFamily="34" charset="0"/>
              </a:rPr>
            </a:br>
            <a:r>
              <a:rPr lang="hr-HR" sz="3000" b="1" dirty="0">
                <a:latin typeface="Abadi" panose="020B0604020104020204" pitchFamily="34" charset="0"/>
              </a:rPr>
              <a:t>(Kostanjek i </a:t>
            </a:r>
            <a:r>
              <a:rPr lang="hr-HR" sz="3000" b="1" dirty="0" err="1">
                <a:latin typeface="Abadi" panose="020B0604020104020204" pitchFamily="34" charset="0"/>
              </a:rPr>
              <a:t>Priselci</a:t>
            </a:r>
            <a:r>
              <a:rPr lang="hr-HR" sz="3000" b="1" dirty="0">
                <a:latin typeface="Abadi" panose="020B0604020104020204" pitchFamily="34" charset="0"/>
              </a:rPr>
              <a:t>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r-HR" sz="3000" dirty="0">
                <a:latin typeface="Abadi" panose="020B0604020104020204" pitchFamily="34" charset="0"/>
              </a:rPr>
              <a:t>implementacija u sustavu civilne zaštite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F9B62112-2FDF-0531-C4DA-0FB5DF90C4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"/>
          <a:stretch/>
        </p:blipFill>
        <p:spPr>
          <a:xfrm>
            <a:off x="4253267" y="4965336"/>
            <a:ext cx="4691555" cy="165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4988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58FA7E4-28E7-4818-B15F-3C486CDFC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37" y="184228"/>
            <a:ext cx="2177300" cy="76893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F2DFEF2-6524-4C0B-A648-1239D5124BE1}"/>
              </a:ext>
            </a:extLst>
          </p:cNvPr>
          <p:cNvCxnSpPr>
            <a:cxnSpLocks/>
          </p:cNvCxnSpPr>
          <p:nvPr/>
        </p:nvCxnSpPr>
        <p:spPr>
          <a:xfrm>
            <a:off x="404037" y="1063256"/>
            <a:ext cx="8314661" cy="0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94777139-4C36-4AC7-9CF9-16C9DE51D003}"/>
              </a:ext>
            </a:extLst>
          </p:cNvPr>
          <p:cNvGrpSpPr/>
          <p:nvPr/>
        </p:nvGrpSpPr>
        <p:grpSpPr>
          <a:xfrm>
            <a:off x="450209" y="1187782"/>
            <a:ext cx="8243582" cy="5524451"/>
            <a:chOff x="121820" y="699561"/>
            <a:chExt cx="8990604" cy="602506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ECC69E6-E087-AB75-A608-003EE03184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82131" y="699561"/>
              <a:ext cx="4230293" cy="2183641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BED763A-1656-BAE2-2E34-8CEA47F67C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0597" y="4681183"/>
              <a:ext cx="4048300" cy="2043447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DA1F78A-ABA3-09EE-9A16-06AF76E9B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25104" y="4683178"/>
              <a:ext cx="4048301" cy="204145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B527C27-460F-A020-7249-1BA4E0A81B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1820" y="747892"/>
              <a:ext cx="4145853" cy="213531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7B78D37-B09C-41BA-4B11-80073F79B6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r="29"/>
            <a:stretch/>
          </p:blipFill>
          <p:spPr>
            <a:xfrm>
              <a:off x="1045876" y="5119671"/>
              <a:ext cx="1362954" cy="1024842"/>
            </a:xfrm>
            <a:prstGeom prst="rect">
              <a:avLst/>
            </a:prstGeom>
          </p:spPr>
        </p:pic>
        <p:pic>
          <p:nvPicPr>
            <p:cNvPr id="12" name="Slika 4" descr="Slika na kojoj se prikazuje na otvorenom, voda, ocean, ulica&#10;&#10;Opis je automatski generiran">
              <a:extLst>
                <a:ext uri="{FF2B5EF4-FFF2-40B4-BE49-F238E27FC236}">
                  <a16:creationId xmlns:a16="http://schemas.microsoft.com/office/drawing/2014/main" id="{90FA5F4F-0FBC-8FF3-F870-517FC70F68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60" r="9953"/>
            <a:stretch/>
          </p:blipFill>
          <p:spPr>
            <a:xfrm>
              <a:off x="2105686" y="935542"/>
              <a:ext cx="937903" cy="109115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EAA1CD67-C59B-5BD8-5D2C-BB1E1F39B6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86"/>
            <a:stretch/>
          </p:blipFill>
          <p:spPr>
            <a:xfrm>
              <a:off x="5800298" y="5119671"/>
              <a:ext cx="1398896" cy="983223"/>
            </a:xfrm>
            <a:prstGeom prst="rect">
              <a:avLst/>
            </a:prstGeom>
          </p:spPr>
        </p:pic>
        <p:pic>
          <p:nvPicPr>
            <p:cNvPr id="14" name="Picture 4" descr="Proactive Monitoring - iPing">
              <a:extLst>
                <a:ext uri="{FF2B5EF4-FFF2-40B4-BE49-F238E27FC236}">
                  <a16:creationId xmlns:a16="http://schemas.microsoft.com/office/drawing/2014/main" id="{EC79D4AF-52D4-9603-5A6F-C7F64C75A1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4557" y="2883202"/>
              <a:ext cx="2446233" cy="17979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Arrow: Bent 14">
              <a:extLst>
                <a:ext uri="{FF2B5EF4-FFF2-40B4-BE49-F238E27FC236}">
                  <a16:creationId xmlns:a16="http://schemas.microsoft.com/office/drawing/2014/main" id="{5452339D-0318-D4C3-25D7-D9AC11F97818}"/>
                </a:ext>
              </a:extLst>
            </p:cNvPr>
            <p:cNvSpPr/>
            <p:nvPr/>
          </p:nvSpPr>
          <p:spPr>
            <a:xfrm>
              <a:off x="1607542" y="3602529"/>
              <a:ext cx="996287" cy="997074"/>
            </a:xfrm>
            <a:prstGeom prst="bentArrow">
              <a:avLst>
                <a:gd name="adj1" fmla="val 25000"/>
                <a:gd name="adj2" fmla="val 39384"/>
                <a:gd name="adj3" fmla="val 25000"/>
                <a:gd name="adj4" fmla="val 75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>
                <a:solidFill>
                  <a:schemeClr val="tx1"/>
                </a:solidFill>
              </a:endParaRPr>
            </a:p>
          </p:txBody>
        </p:sp>
        <p:sp>
          <p:nvSpPr>
            <p:cNvPr id="16" name="Arrow: Bent 15">
              <a:extLst>
                <a:ext uri="{FF2B5EF4-FFF2-40B4-BE49-F238E27FC236}">
                  <a16:creationId xmlns:a16="http://schemas.microsoft.com/office/drawing/2014/main" id="{AC5B5952-DF67-8B9F-52F3-59A0556589C4}"/>
                </a:ext>
              </a:extLst>
            </p:cNvPr>
            <p:cNvSpPr/>
            <p:nvPr/>
          </p:nvSpPr>
          <p:spPr>
            <a:xfrm rot="10800000">
              <a:off x="6451110" y="2987289"/>
              <a:ext cx="996287" cy="997074"/>
            </a:xfrm>
            <a:prstGeom prst="bentArrow">
              <a:avLst>
                <a:gd name="adj1" fmla="val 25000"/>
                <a:gd name="adj2" fmla="val 39384"/>
                <a:gd name="adj3" fmla="val 25000"/>
                <a:gd name="adj4" fmla="val 75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 dirty="0">
                <a:solidFill>
                  <a:schemeClr val="tx1"/>
                </a:solidFill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F5F6195-A2F6-F765-33A1-668B77891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100612" y="830683"/>
              <a:ext cx="1399372" cy="8355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55303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58FA7E4-28E7-4818-B15F-3C486CDFC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37" y="184228"/>
            <a:ext cx="2177300" cy="76893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F2DFEF2-6524-4C0B-A648-1239D5124BE1}"/>
              </a:ext>
            </a:extLst>
          </p:cNvPr>
          <p:cNvCxnSpPr>
            <a:cxnSpLocks/>
          </p:cNvCxnSpPr>
          <p:nvPr/>
        </p:nvCxnSpPr>
        <p:spPr>
          <a:xfrm>
            <a:off x="404037" y="1063256"/>
            <a:ext cx="8314661" cy="0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DF3C821-D668-EC6F-AC29-79C39DB6C5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96071"/>
            <a:ext cx="9144000" cy="46619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D50F7A-AA8C-424D-AD7B-5C387CCA19EC}"/>
              </a:ext>
            </a:extLst>
          </p:cNvPr>
          <p:cNvSpPr txBox="1"/>
          <p:nvPr/>
        </p:nvSpPr>
        <p:spPr>
          <a:xfrm>
            <a:off x="1" y="1187782"/>
            <a:ext cx="9144000" cy="45719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hr-HR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badi" panose="020B0604020104020204" pitchFamily="34" charset="0"/>
              </a:rPr>
              <a:t>SUSTAV RANOG UPOZORAVNJA NA KLIZIŠTA</a:t>
            </a:r>
          </a:p>
          <a:p>
            <a:pPr algn="ctr"/>
            <a:r>
              <a:rPr lang="hr-HR" sz="2600" b="1" dirty="0">
                <a:latin typeface="Abadi" panose="020B0604020104020204" pitchFamily="34" charset="0"/>
              </a:rPr>
              <a:t>Web aplikacija – naslovnica</a:t>
            </a:r>
            <a:endParaRPr lang="hr-HR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6995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58FA7E4-28E7-4818-B15F-3C486CDFC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37" y="184228"/>
            <a:ext cx="2177300" cy="76893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F2DFEF2-6524-4C0B-A648-1239D5124BE1}"/>
              </a:ext>
            </a:extLst>
          </p:cNvPr>
          <p:cNvCxnSpPr>
            <a:cxnSpLocks/>
          </p:cNvCxnSpPr>
          <p:nvPr/>
        </p:nvCxnSpPr>
        <p:spPr>
          <a:xfrm>
            <a:off x="404037" y="1063256"/>
            <a:ext cx="8314661" cy="0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33D65715-D84B-9C2A-2EB7-D74A09658E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591" r="1531"/>
          <a:stretch/>
        </p:blipFill>
        <p:spPr>
          <a:xfrm>
            <a:off x="0" y="1569287"/>
            <a:ext cx="9144000" cy="52887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A1CB4C3-E709-F74E-7221-14771F52527C}"/>
              </a:ext>
            </a:extLst>
          </p:cNvPr>
          <p:cNvSpPr txBox="1"/>
          <p:nvPr/>
        </p:nvSpPr>
        <p:spPr>
          <a:xfrm>
            <a:off x="1" y="1187782"/>
            <a:ext cx="9144000" cy="45719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hr-HR" sz="2600" b="1" dirty="0">
                <a:latin typeface="Abadi" panose="020B0604020104020204" pitchFamily="34" charset="0"/>
              </a:rPr>
              <a:t>Vizualizacija podataka</a:t>
            </a:r>
          </a:p>
        </p:txBody>
      </p:sp>
    </p:spTree>
    <p:extLst>
      <p:ext uri="{BB962C8B-B14F-4D97-AF65-F5344CB8AC3E}">
        <p14:creationId xmlns:p14="http://schemas.microsoft.com/office/powerpoint/2010/main" val="5933978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C9B052D-C806-43C9-AA88-38D045F4BC68}"/>
              </a:ext>
            </a:extLst>
          </p:cNvPr>
          <p:cNvSpPr txBox="1">
            <a:spLocks noChangeAspect="1"/>
          </p:cNvSpPr>
          <p:nvPr/>
        </p:nvSpPr>
        <p:spPr>
          <a:xfrm>
            <a:off x="344208" y="1125467"/>
            <a:ext cx="9009776" cy="1914701"/>
          </a:xfrm>
          <a:prstGeom prst="rect">
            <a:avLst/>
          </a:prstGeom>
          <a:noFill/>
        </p:spPr>
        <p:txBody>
          <a:bodyPr wrap="square" numCol="1" rtlCol="0">
            <a:noAutofit/>
          </a:bodyPr>
          <a:lstStyle/>
          <a:p>
            <a:pPr>
              <a:spcAft>
                <a:spcPts val="1200"/>
              </a:spcAft>
            </a:pPr>
            <a:r>
              <a:rPr lang="hr-HR" sz="2000">
                <a:latin typeface="Abadi" panose="020B0604020104020204" pitchFamily="34" charset="0"/>
              </a:rPr>
              <a:t>Klizišta na području podsljemenske zone Grada Zagreba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596FE6-C468-487F-A687-0CFA564397FA}"/>
              </a:ext>
            </a:extLst>
          </p:cNvPr>
          <p:cNvSpPr txBox="1"/>
          <p:nvPr/>
        </p:nvSpPr>
        <p:spPr>
          <a:xfrm>
            <a:off x="236142" y="344153"/>
            <a:ext cx="2037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sz="4000" b="1">
                <a:solidFill>
                  <a:srgbClr val="C00000"/>
                </a:solidFill>
                <a:latin typeface="Abadi" panose="020B0604020104020204" pitchFamily="34" charset="0"/>
              </a:rPr>
              <a:t>Klizanje</a:t>
            </a:r>
            <a:endParaRPr lang="hr-HR" sz="3600">
              <a:solidFill>
                <a:srgbClr val="C00000"/>
              </a:solidFill>
              <a:latin typeface="Abadi" panose="020B0604020104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796567F-9C8A-AAEE-616A-298BA81AF5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793" y="1558233"/>
            <a:ext cx="4403170" cy="24423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987ACEE-C198-C476-EFE8-8DFE8029E3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37" y="1558233"/>
            <a:ext cx="3656457" cy="24361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C9F7F8-E336-FDFF-5581-0A6E588650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37" y="4141203"/>
            <a:ext cx="4201839" cy="26183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7F5069-9F8D-CBFE-D426-FF63E82722F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6"/>
          <a:stretch/>
        </p:blipFill>
        <p:spPr>
          <a:xfrm>
            <a:off x="4849096" y="4141203"/>
            <a:ext cx="3869602" cy="260273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3A2BD45-0431-6AB9-B5FA-FD115B2D0BB6}"/>
              </a:ext>
            </a:extLst>
          </p:cNvPr>
          <p:cNvGrpSpPr/>
          <p:nvPr/>
        </p:nvGrpSpPr>
        <p:grpSpPr>
          <a:xfrm>
            <a:off x="4350870" y="-7228"/>
            <a:ext cx="4793130" cy="723149"/>
            <a:chOff x="4350871" y="221129"/>
            <a:chExt cx="4793130" cy="723149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82224FC-1D39-9895-8958-4A06A7EF2FDA}"/>
                </a:ext>
              </a:extLst>
            </p:cNvPr>
            <p:cNvSpPr/>
            <p:nvPr/>
          </p:nvSpPr>
          <p:spPr>
            <a:xfrm>
              <a:off x="4350871" y="221129"/>
              <a:ext cx="4793130" cy="723149"/>
            </a:xfrm>
            <a:prstGeom prst="rect">
              <a:avLst/>
            </a:prstGeom>
            <a:solidFill>
              <a:srgbClr val="C000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14AA117-3708-1ADF-8FC6-1C80CACA5F95}"/>
                </a:ext>
              </a:extLst>
            </p:cNvPr>
            <p:cNvSpPr txBox="1"/>
            <p:nvPr/>
          </p:nvSpPr>
          <p:spPr>
            <a:xfrm>
              <a:off x="4479828" y="321093"/>
              <a:ext cx="453521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sz="2800" b="1">
                  <a:solidFill>
                    <a:schemeClr val="bg1"/>
                  </a:solidFill>
                  <a:latin typeface="Abadi" panose="020B0604020104020204" pitchFamily="34" charset="0"/>
                </a:rPr>
                <a:t>Klizišta u Republici Hrvatskoj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14523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58FA7E4-28E7-4818-B15F-3C486CDFC7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37" y="184228"/>
            <a:ext cx="2177300" cy="76893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F2DFEF2-6524-4C0B-A648-1239D5124BE1}"/>
              </a:ext>
            </a:extLst>
          </p:cNvPr>
          <p:cNvCxnSpPr>
            <a:cxnSpLocks/>
          </p:cNvCxnSpPr>
          <p:nvPr/>
        </p:nvCxnSpPr>
        <p:spPr>
          <a:xfrm>
            <a:off x="404037" y="1063256"/>
            <a:ext cx="8314661" cy="0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3444987-7EEB-C488-E495-8B9455089C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001" r="1425"/>
          <a:stretch/>
        </p:blipFill>
        <p:spPr>
          <a:xfrm>
            <a:off x="0" y="1600679"/>
            <a:ext cx="9144000" cy="52573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3FBCC4-E405-F5CB-F149-80B6D0862A56}"/>
              </a:ext>
            </a:extLst>
          </p:cNvPr>
          <p:cNvSpPr txBox="1"/>
          <p:nvPr/>
        </p:nvSpPr>
        <p:spPr>
          <a:xfrm>
            <a:off x="1" y="1187782"/>
            <a:ext cx="9144000" cy="45719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hr-HR" sz="2600" b="1" dirty="0">
                <a:latin typeface="Abadi" panose="020B0604020104020204" pitchFamily="34" charset="0"/>
              </a:rPr>
              <a:t>Vizualizacija podataka</a:t>
            </a:r>
          </a:p>
        </p:txBody>
      </p:sp>
    </p:spTree>
    <p:extLst>
      <p:ext uri="{BB962C8B-B14F-4D97-AF65-F5344CB8AC3E}">
        <p14:creationId xmlns:p14="http://schemas.microsoft.com/office/powerpoint/2010/main" val="39457647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58FA7E4-28E7-4818-B15F-3C486CDFC7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37" y="184228"/>
            <a:ext cx="2177300" cy="76893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F2DFEF2-6524-4C0B-A648-1239D5124BE1}"/>
              </a:ext>
            </a:extLst>
          </p:cNvPr>
          <p:cNvCxnSpPr>
            <a:cxnSpLocks/>
          </p:cNvCxnSpPr>
          <p:nvPr/>
        </p:nvCxnSpPr>
        <p:spPr>
          <a:xfrm>
            <a:off x="404037" y="1063256"/>
            <a:ext cx="8314661" cy="0"/>
          </a:xfrm>
          <a:prstGeom prst="line">
            <a:avLst/>
          </a:prstGeom>
          <a:ln w="222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A6261084-D376-CF95-E059-E2C275B729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27"/>
          <a:stretch/>
        </p:blipFill>
        <p:spPr>
          <a:xfrm>
            <a:off x="1" y="1802738"/>
            <a:ext cx="9143999" cy="50552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F1F4F6-EAD4-61EB-E719-80BBC121BDA9}"/>
              </a:ext>
            </a:extLst>
          </p:cNvPr>
          <p:cNvSpPr txBox="1"/>
          <p:nvPr/>
        </p:nvSpPr>
        <p:spPr>
          <a:xfrm>
            <a:off x="1" y="1187782"/>
            <a:ext cx="9144000" cy="45719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hr-HR" sz="2600" b="1" dirty="0">
                <a:latin typeface="Abadi" panose="020B0604020104020204" pitchFamily="34" charset="0"/>
              </a:rPr>
              <a:t>Administracija podataka i definiranje stupnjeva upozorenja</a:t>
            </a:r>
          </a:p>
        </p:txBody>
      </p:sp>
    </p:spTree>
    <p:extLst>
      <p:ext uri="{BB962C8B-B14F-4D97-AF65-F5344CB8AC3E}">
        <p14:creationId xmlns:p14="http://schemas.microsoft.com/office/powerpoint/2010/main" val="2995653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A7BE8D-ED26-4543-B82B-BACA9EDA6C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220"/>
            <a:ext cx="9143999" cy="562355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D00C0A1-8BB7-4D81-9C21-4F561CEFF227}"/>
              </a:ext>
            </a:extLst>
          </p:cNvPr>
          <p:cNvSpPr/>
          <p:nvPr/>
        </p:nvSpPr>
        <p:spPr>
          <a:xfrm>
            <a:off x="2115765" y="3044278"/>
            <a:ext cx="512512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r-HR" sz="4400" b="1">
                <a:solidFill>
                  <a:srgbClr val="C00000"/>
                </a:solidFill>
                <a:latin typeface="Abadi" panose="020B0604020104020204" pitchFamily="34" charset="0"/>
              </a:rPr>
              <a:t>Hvala Vam na pažnji!</a:t>
            </a:r>
            <a:endParaRPr lang="en-US" sz="4400" b="1">
              <a:solidFill>
                <a:srgbClr val="C00000"/>
              </a:solidFill>
              <a:latin typeface="Abadi" panose="020B06040201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87951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D596FE6-C468-487F-A687-0CFA564397FA}"/>
              </a:ext>
            </a:extLst>
          </p:cNvPr>
          <p:cNvSpPr txBox="1"/>
          <p:nvPr/>
        </p:nvSpPr>
        <p:spPr>
          <a:xfrm>
            <a:off x="376790" y="469170"/>
            <a:ext cx="55819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4000" b="1">
                <a:solidFill>
                  <a:srgbClr val="C00000"/>
                </a:solidFill>
                <a:latin typeface="Abadi" panose="020B0604020104020204" pitchFamily="34" charset="0"/>
              </a:rPr>
              <a:t>Inicijatori klizanja</a:t>
            </a:r>
            <a:endParaRPr lang="hr-HR" sz="3600">
              <a:solidFill>
                <a:srgbClr val="C00000"/>
              </a:solidFill>
              <a:latin typeface="Abadi" panose="020B0604020104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F3F4F2-4AB7-4619-94BB-13CA839D34CF}"/>
              </a:ext>
            </a:extLst>
          </p:cNvPr>
          <p:cNvSpPr/>
          <p:nvPr/>
        </p:nvSpPr>
        <p:spPr>
          <a:xfrm>
            <a:off x="244304" y="1275200"/>
            <a:ext cx="9144000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4013" indent="-1778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3200" b="1"/>
              <a:t>oborine</a:t>
            </a:r>
          </a:p>
          <a:p>
            <a:pPr marL="354013" indent="-1778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3200"/>
              <a:t>erozija</a:t>
            </a:r>
          </a:p>
          <a:p>
            <a:pPr marL="354013" indent="-1778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3200"/>
              <a:t>ljudska aktivnost</a:t>
            </a:r>
          </a:p>
          <a:p>
            <a:pPr marL="354013" indent="-1778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r-HR" sz="3200"/>
              <a:t>potresi</a:t>
            </a:r>
          </a:p>
        </p:txBody>
      </p:sp>
      <p:pic>
        <p:nvPicPr>
          <p:cNvPr id="1028" name="Picture 4" descr="klizište - Najnovije i najčitanije vijesti - Index.hr">
            <a:extLst>
              <a:ext uri="{FF2B5EF4-FFF2-40B4-BE49-F238E27FC236}">
                <a16:creationId xmlns:a16="http://schemas.microsoft.com/office/drawing/2014/main" id="{B5F6332A-09BE-ECAB-9E57-0CD9BB6B5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468" y="955861"/>
            <a:ext cx="4068930" cy="2565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hat is a landslide and what causes one? | U.S. Geological Survey">
            <a:extLst>
              <a:ext uri="{FF2B5EF4-FFF2-40B4-BE49-F238E27FC236}">
                <a16:creationId xmlns:a16="http://schemas.microsoft.com/office/drawing/2014/main" id="{77E33791-F574-2841-E6C2-F27BB0DAB0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7"/>
          <a:stretch/>
        </p:blipFill>
        <p:spPr bwMode="auto">
          <a:xfrm>
            <a:off x="4774468" y="3614513"/>
            <a:ext cx="4068930" cy="315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Earthquakes Trigger Landslides in Japan | Discover Magazine">
            <a:extLst>
              <a:ext uri="{FF2B5EF4-FFF2-40B4-BE49-F238E27FC236}">
                <a16:creationId xmlns:a16="http://schemas.microsoft.com/office/drawing/2014/main" id="{4EED1F52-1667-9E01-C06F-7A9075155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90" y="3614513"/>
            <a:ext cx="4302852" cy="3151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497ABF7-FB63-686C-C347-D4004404760E}"/>
              </a:ext>
            </a:extLst>
          </p:cNvPr>
          <p:cNvGrpSpPr/>
          <p:nvPr/>
        </p:nvGrpSpPr>
        <p:grpSpPr>
          <a:xfrm>
            <a:off x="4350870" y="0"/>
            <a:ext cx="4793130" cy="723149"/>
            <a:chOff x="4350871" y="221129"/>
            <a:chExt cx="4793130" cy="7231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46CCC80-0991-A705-1D54-92B88A8A7E7C}"/>
                </a:ext>
              </a:extLst>
            </p:cNvPr>
            <p:cNvSpPr/>
            <p:nvPr/>
          </p:nvSpPr>
          <p:spPr>
            <a:xfrm>
              <a:off x="4350871" y="221129"/>
              <a:ext cx="4793130" cy="723149"/>
            </a:xfrm>
            <a:prstGeom prst="rect">
              <a:avLst/>
            </a:prstGeom>
            <a:solidFill>
              <a:srgbClr val="C000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AD75D64-8284-5347-7824-7159B163F09E}"/>
                </a:ext>
              </a:extLst>
            </p:cNvPr>
            <p:cNvSpPr txBox="1"/>
            <p:nvPr/>
          </p:nvSpPr>
          <p:spPr>
            <a:xfrm>
              <a:off x="4479828" y="321093"/>
              <a:ext cx="450956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sz="2800" b="1">
                  <a:solidFill>
                    <a:schemeClr val="bg1"/>
                  </a:solidFill>
                  <a:latin typeface="Abadi" panose="020B0604020104020204" pitchFamily="34" charset="0"/>
                </a:rPr>
                <a:t>Što uzrokuje pojavu klizišta?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454974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DDEE228-5193-CF7B-C08A-6851611A5B9D}"/>
              </a:ext>
            </a:extLst>
          </p:cNvPr>
          <p:cNvSpPr/>
          <p:nvPr/>
        </p:nvSpPr>
        <p:spPr>
          <a:xfrm>
            <a:off x="4350871" y="221129"/>
            <a:ext cx="4793130" cy="72314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E53A93-DFD4-392A-3F52-83446EA7C5AD}"/>
              </a:ext>
            </a:extLst>
          </p:cNvPr>
          <p:cNvSpPr txBox="1"/>
          <p:nvPr/>
        </p:nvSpPr>
        <p:spPr>
          <a:xfrm>
            <a:off x="4361922" y="321093"/>
            <a:ext cx="47820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>
                <a:solidFill>
                  <a:schemeClr val="bg1"/>
                </a:solidFill>
                <a:latin typeface="Abadi" panose="020B0604020104020204" pitchFamily="34" charset="0"/>
              </a:rPr>
              <a:t>Učestalost pojave klizišta u RH</a:t>
            </a:r>
          </a:p>
        </p:txBody>
      </p:sp>
      <p:sp>
        <p:nvSpPr>
          <p:cNvPr id="2" name="Pravokutnik 11">
            <a:extLst>
              <a:ext uri="{FF2B5EF4-FFF2-40B4-BE49-F238E27FC236}">
                <a16:creationId xmlns:a16="http://schemas.microsoft.com/office/drawing/2014/main" id="{955F252F-CE86-76F7-9C81-E7CD2A348BFB}"/>
              </a:ext>
            </a:extLst>
          </p:cNvPr>
          <p:cNvSpPr/>
          <p:nvPr/>
        </p:nvSpPr>
        <p:spPr>
          <a:xfrm>
            <a:off x="323529" y="668113"/>
            <a:ext cx="8618452" cy="1364049"/>
          </a:xfrm>
          <a:prstGeom prst="rect">
            <a:avLst/>
          </a:prstGeom>
          <a:noFill/>
          <a:ln w="38100"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180975" indent="-180975">
              <a:lnSpc>
                <a:spcPts val="27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hr-HR"/>
              <a:t>U okviru Procjene rizika od katastrofa Republike Hrvatske izrađena je </a:t>
            </a:r>
            <a:r>
              <a:rPr lang="hr-HR" b="1">
                <a:solidFill>
                  <a:srgbClr val="C00000"/>
                </a:solidFill>
              </a:rPr>
              <a:t>analiza hazarda od klizanja</a:t>
            </a:r>
            <a:r>
              <a:rPr lang="hr-HR"/>
              <a:t> na temelju </a:t>
            </a:r>
            <a:r>
              <a:rPr lang="hr-HR" b="1"/>
              <a:t>dva scenarija masovne regionalne pojave klizišta:</a:t>
            </a:r>
            <a:endParaRPr lang="hr-HR" sz="200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DF85ED-3532-FA13-415A-541B59440718}"/>
              </a:ext>
            </a:extLst>
          </p:cNvPr>
          <p:cNvSpPr/>
          <p:nvPr/>
        </p:nvSpPr>
        <p:spPr>
          <a:xfrm>
            <a:off x="495148" y="1860858"/>
            <a:ext cx="3327519" cy="2308324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b="1">
                <a:solidFill>
                  <a:srgbClr val="C00000"/>
                </a:solidFill>
              </a:rPr>
              <a:t>S</a:t>
            </a:r>
            <a:r>
              <a:rPr lang="hr-HR" b="1" err="1">
                <a:solidFill>
                  <a:srgbClr val="C00000"/>
                </a:solidFill>
              </a:rPr>
              <a:t>cenarij</a:t>
            </a:r>
            <a:r>
              <a:rPr lang="en-GB" b="1">
                <a:solidFill>
                  <a:srgbClr val="C00000"/>
                </a:solidFill>
              </a:rPr>
              <a:t> 1</a:t>
            </a:r>
            <a:endParaRPr lang="hr-HR" b="1">
              <a:solidFill>
                <a:srgbClr val="C00000"/>
              </a:solidFill>
            </a:endParaRPr>
          </a:p>
          <a:p>
            <a:pPr algn="ctr"/>
            <a:r>
              <a:rPr lang="hr-HR">
                <a:solidFill>
                  <a:srgbClr val="C00000"/>
                </a:solidFill>
              </a:rPr>
              <a:t>Najkatastrofalniji mogući scenarij</a:t>
            </a:r>
            <a:endParaRPr lang="hr-HR" b="1"/>
          </a:p>
          <a:p>
            <a:pPr algn="ctr"/>
            <a:r>
              <a:rPr lang="hr-HR" b="1"/>
              <a:t>ožujak 2013.</a:t>
            </a:r>
          </a:p>
          <a:p>
            <a:pPr algn="ctr"/>
            <a:endParaRPr lang="hr-HR" b="1"/>
          </a:p>
          <a:p>
            <a:pPr algn="ctr"/>
            <a:endParaRPr lang="hr-HR" b="1"/>
          </a:p>
          <a:p>
            <a:pPr algn="ctr"/>
            <a:endParaRPr lang="hr-HR" b="1"/>
          </a:p>
          <a:p>
            <a:pPr algn="ctr"/>
            <a:r>
              <a:rPr lang="hr-HR" b="1"/>
              <a:t>521 evidentirano klizište</a:t>
            </a:r>
          </a:p>
          <a:p>
            <a:pPr algn="ctr"/>
            <a:r>
              <a:rPr lang="hr-HR"/>
              <a:t>u </a:t>
            </a:r>
            <a:r>
              <a:rPr lang="hr-HR" err="1"/>
              <a:t>Krpainsko</a:t>
            </a:r>
            <a:r>
              <a:rPr lang="hr-HR"/>
              <a:t>-zagorskoj županiji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767CFE-9F14-3011-ECA5-D853EDE74864}"/>
              </a:ext>
            </a:extLst>
          </p:cNvPr>
          <p:cNvSpPr/>
          <p:nvPr/>
        </p:nvSpPr>
        <p:spPr>
          <a:xfrm>
            <a:off x="5220072" y="1860858"/>
            <a:ext cx="3327519" cy="2308324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hr-HR" b="1">
                <a:solidFill>
                  <a:srgbClr val="C00000"/>
                </a:solidFill>
              </a:rPr>
              <a:t>Scenarij 2</a:t>
            </a:r>
          </a:p>
          <a:p>
            <a:pPr algn="ctr"/>
            <a:r>
              <a:rPr lang="hr-HR" err="1">
                <a:solidFill>
                  <a:srgbClr val="C00000"/>
                </a:solidFill>
              </a:rPr>
              <a:t>Najvjerojantniji</a:t>
            </a:r>
            <a:r>
              <a:rPr lang="hr-HR">
                <a:solidFill>
                  <a:srgbClr val="C00000"/>
                </a:solidFill>
              </a:rPr>
              <a:t> mogući scenarij</a:t>
            </a:r>
            <a:endParaRPr lang="hr-HR"/>
          </a:p>
          <a:p>
            <a:pPr algn="ctr"/>
            <a:r>
              <a:rPr lang="hr-HR" b="1"/>
              <a:t>ožujak 2018.</a:t>
            </a:r>
          </a:p>
          <a:p>
            <a:pPr algn="ctr"/>
            <a:endParaRPr lang="hr-HR" b="1"/>
          </a:p>
          <a:p>
            <a:pPr algn="ctr"/>
            <a:endParaRPr lang="hr-HR" b="1"/>
          </a:p>
          <a:p>
            <a:pPr algn="ctr"/>
            <a:endParaRPr lang="hr-HR" b="1"/>
          </a:p>
          <a:p>
            <a:pPr algn="ctr"/>
            <a:r>
              <a:rPr lang="hr-HR" b="1"/>
              <a:t>260 evidentiranih klizišta</a:t>
            </a:r>
          </a:p>
          <a:p>
            <a:pPr algn="ctr"/>
            <a:r>
              <a:rPr lang="hr-HR"/>
              <a:t>u </a:t>
            </a:r>
            <a:r>
              <a:rPr lang="hr-HR" err="1"/>
              <a:t>Krpainsko</a:t>
            </a:r>
            <a:r>
              <a:rPr lang="hr-HR"/>
              <a:t>-zagorskoj županiji</a:t>
            </a:r>
          </a:p>
        </p:txBody>
      </p:sp>
      <p:sp>
        <p:nvSpPr>
          <p:cNvPr id="7" name="Arrow: Down 9">
            <a:extLst>
              <a:ext uri="{FF2B5EF4-FFF2-40B4-BE49-F238E27FC236}">
                <a16:creationId xmlns:a16="http://schemas.microsoft.com/office/drawing/2014/main" id="{747892B7-9029-CAD2-F47E-6289E750747D}"/>
              </a:ext>
            </a:extLst>
          </p:cNvPr>
          <p:cNvSpPr/>
          <p:nvPr/>
        </p:nvSpPr>
        <p:spPr>
          <a:xfrm>
            <a:off x="1940260" y="2848938"/>
            <a:ext cx="288032" cy="720080"/>
          </a:xfrm>
          <a:prstGeom prst="downArrow">
            <a:avLst>
              <a:gd name="adj1" fmla="val 50000"/>
              <a:gd name="adj2" fmla="val 9046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8" name="Arrow: Down 11">
            <a:extLst>
              <a:ext uri="{FF2B5EF4-FFF2-40B4-BE49-F238E27FC236}">
                <a16:creationId xmlns:a16="http://schemas.microsoft.com/office/drawing/2014/main" id="{60670CCB-83EF-CC75-9DB0-72742FD11F5A}"/>
              </a:ext>
            </a:extLst>
          </p:cNvPr>
          <p:cNvSpPr/>
          <p:nvPr/>
        </p:nvSpPr>
        <p:spPr>
          <a:xfrm>
            <a:off x="6739815" y="2832046"/>
            <a:ext cx="288032" cy="720080"/>
          </a:xfrm>
          <a:prstGeom prst="downArrow">
            <a:avLst>
              <a:gd name="adj1" fmla="val 50000"/>
              <a:gd name="adj2" fmla="val 90461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044A730-DF21-E1F8-2B40-6481F17143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4" r="10474"/>
          <a:stretch/>
        </p:blipFill>
        <p:spPr>
          <a:xfrm>
            <a:off x="4937555" y="4294058"/>
            <a:ext cx="2648822" cy="25727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23A2D34-D132-B3A3-74AB-EBA0A140E9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72"/>
          <a:stretch/>
        </p:blipFill>
        <p:spPr>
          <a:xfrm>
            <a:off x="0" y="4188813"/>
            <a:ext cx="2729006" cy="257274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D3B2340-3DF7-C769-2FB6-C0B8F60D782A}"/>
              </a:ext>
            </a:extLst>
          </p:cNvPr>
          <p:cNvSpPr txBox="1"/>
          <p:nvPr/>
        </p:nvSpPr>
        <p:spPr>
          <a:xfrm>
            <a:off x="7500472" y="5561230"/>
            <a:ext cx="14952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>
                <a:solidFill>
                  <a:srgbClr val="C00000"/>
                </a:solidFill>
              </a:rPr>
              <a:t>Učestalost pojave klizišta svakih 15-20 god.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DC0E36-307F-C38A-0262-6BA2CA610998}"/>
              </a:ext>
            </a:extLst>
          </p:cNvPr>
          <p:cNvSpPr txBox="1"/>
          <p:nvPr/>
        </p:nvSpPr>
        <p:spPr>
          <a:xfrm>
            <a:off x="2729006" y="5475186"/>
            <a:ext cx="1477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>
                <a:solidFill>
                  <a:srgbClr val="C00000"/>
                </a:solidFill>
              </a:rPr>
              <a:t>Učestalost pojave klizišta svakih 100-130 god.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8078AF4-C7E1-7654-10C8-CA3C98061C73}"/>
              </a:ext>
            </a:extLst>
          </p:cNvPr>
          <p:cNvSpPr txBox="1"/>
          <p:nvPr/>
        </p:nvSpPr>
        <p:spPr>
          <a:xfrm rot="20974494">
            <a:off x="1191080" y="2933650"/>
            <a:ext cx="6146560" cy="1938992"/>
          </a:xfrm>
          <a:prstGeom prst="rect">
            <a:avLst/>
          </a:prstGeom>
          <a:solidFill>
            <a:schemeClr val="bg1">
              <a:alpha val="72000"/>
            </a:schemeClr>
          </a:solidFill>
          <a:ln w="571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6000" b="1">
                <a:solidFill>
                  <a:srgbClr val="C00000"/>
                </a:solidFill>
              </a:rPr>
              <a:t>Utjecaj klimatskih promjena?</a:t>
            </a:r>
          </a:p>
        </p:txBody>
      </p:sp>
    </p:spTree>
    <p:extLst>
      <p:ext uri="{BB962C8B-B14F-4D97-AF65-F5344CB8AC3E}">
        <p14:creationId xmlns:p14="http://schemas.microsoft.com/office/powerpoint/2010/main" val="2415236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3" grpId="0"/>
      <p:bldP spid="14" grpId="0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DDEE228-5193-CF7B-C08A-6851611A5B9D}"/>
              </a:ext>
            </a:extLst>
          </p:cNvPr>
          <p:cNvSpPr/>
          <p:nvPr/>
        </p:nvSpPr>
        <p:spPr>
          <a:xfrm>
            <a:off x="5755220" y="6339"/>
            <a:ext cx="3388779" cy="623184"/>
          </a:xfrm>
          <a:prstGeom prst="rect">
            <a:avLst/>
          </a:prstGeom>
          <a:solidFill>
            <a:srgbClr val="C0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E53A93-DFD4-392A-3F52-83446EA7C5AD}"/>
              </a:ext>
            </a:extLst>
          </p:cNvPr>
          <p:cNvSpPr txBox="1"/>
          <p:nvPr/>
        </p:nvSpPr>
        <p:spPr>
          <a:xfrm>
            <a:off x="5886994" y="132590"/>
            <a:ext cx="3257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>
                <a:solidFill>
                  <a:schemeClr val="bg1"/>
                </a:solidFill>
                <a:latin typeface="Abadi" panose="020B0604020104020204" pitchFamily="34" charset="0"/>
              </a:rPr>
              <a:t>Učestalost pojave klizišta u RH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1F82EB6-71B8-DA80-CA89-B256BC28336C}"/>
              </a:ext>
            </a:extLst>
          </p:cNvPr>
          <p:cNvSpPr txBox="1"/>
          <p:nvPr/>
        </p:nvSpPr>
        <p:spPr>
          <a:xfrm>
            <a:off x="30294" y="331456"/>
            <a:ext cx="66629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000" b="1"/>
              <a:t>Granične vrijednosti oborina koje iniciraju masovnu </a:t>
            </a:r>
          </a:p>
          <a:p>
            <a:r>
              <a:rPr lang="hr-HR" sz="2000" b="1"/>
              <a:t>pojavu klizišta mogu se definirati za regije ili gradove/općine.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9907780-84D9-0A5D-AF21-E34B9930DBA1}"/>
              </a:ext>
            </a:extLst>
          </p:cNvPr>
          <p:cNvGrpSpPr/>
          <p:nvPr/>
        </p:nvGrpSpPr>
        <p:grpSpPr>
          <a:xfrm>
            <a:off x="11989" y="1033728"/>
            <a:ext cx="8699863" cy="1874255"/>
            <a:chOff x="767483" y="891131"/>
            <a:chExt cx="8699863" cy="1874255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C318553-967A-E092-3C82-F1C4331B2147}"/>
                </a:ext>
              </a:extLst>
            </p:cNvPr>
            <p:cNvSpPr txBox="1"/>
            <p:nvPr/>
          </p:nvSpPr>
          <p:spPr>
            <a:xfrm>
              <a:off x="767483" y="1039080"/>
              <a:ext cx="8699863" cy="17263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1200"/>
                </a:spcAft>
              </a:pPr>
              <a:r>
                <a:rPr lang="hr-HR">
                  <a:effectLst/>
                  <a:latin typeface="Inter"/>
                  <a:ea typeface="Calibri" panose="020F0502020204030204" pitchFamily="34" charset="0"/>
                  <a:cs typeface="Arial" panose="020B0604020202020204" pitchFamily="34" charset="0"/>
                </a:rPr>
                <a:t>Oborinski događaj započinje ________________________________________</a:t>
              </a:r>
              <a:endParaRPr lang="hr-HR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1200"/>
                </a:spcAft>
              </a:pPr>
              <a:r>
                <a:rPr lang="hr-HR">
                  <a:effectLst/>
                  <a:latin typeface="Inter"/>
                  <a:ea typeface="Calibri" panose="020F0502020204030204" pitchFamily="34" charset="0"/>
                  <a:cs typeface="Arial" panose="020B0604020202020204" pitchFamily="34" charset="0"/>
                </a:rPr>
                <a:t>Trajanje oborine koje je uzrokovalo klizanje je __________________________</a:t>
              </a:r>
              <a:endParaRPr lang="hr-HR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1200"/>
                </a:spcAft>
              </a:pPr>
              <a:r>
                <a:rPr lang="hr-HR">
                  <a:effectLst/>
                  <a:latin typeface="Inter"/>
                  <a:ea typeface="Calibri" panose="020F0502020204030204" pitchFamily="34" charset="0"/>
                  <a:cs typeface="Arial" panose="020B0604020202020204" pitchFamily="34" charset="0"/>
                </a:rPr>
                <a:t>Kumulativna oborina tijekom oborinskog događaja iznosi _________________</a:t>
              </a:r>
              <a:endParaRPr lang="hr-HR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07000"/>
                </a:lnSpc>
                <a:spcAft>
                  <a:spcPts val="1200"/>
                </a:spcAft>
              </a:pPr>
              <a:r>
                <a:rPr lang="hr-HR">
                  <a:effectLst/>
                  <a:latin typeface="Inter"/>
                  <a:ea typeface="Calibri" panose="020F0502020204030204" pitchFamily="34" charset="0"/>
                  <a:cs typeface="Arial" panose="020B0604020202020204" pitchFamily="34" charset="0"/>
                </a:rPr>
                <a:t>Intenzitet oborine koja je uzrokovala klizanje je _________________________</a:t>
              </a:r>
              <a:endParaRPr lang="hr-HR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BA34355-707B-4251-22DA-3F4267932F48}"/>
                </a:ext>
              </a:extLst>
            </p:cNvPr>
            <p:cNvSpPr txBox="1"/>
            <p:nvPr/>
          </p:nvSpPr>
          <p:spPr>
            <a:xfrm>
              <a:off x="3755988" y="891131"/>
              <a:ext cx="9252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sz="2800" b="1">
                  <a:solidFill>
                    <a:srgbClr val="C00000"/>
                  </a:solidFill>
                </a:rPr>
                <a:t>30.1.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0560939-A6F6-CE88-2FBB-94E4B6ED1349}"/>
                </a:ext>
              </a:extLst>
            </p:cNvPr>
            <p:cNvSpPr txBox="1"/>
            <p:nvPr/>
          </p:nvSpPr>
          <p:spPr>
            <a:xfrm>
              <a:off x="5309485" y="1323750"/>
              <a:ext cx="253787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sz="2800" b="1">
                  <a:solidFill>
                    <a:srgbClr val="C00000"/>
                  </a:solidFill>
                </a:rPr>
                <a:t>15 dana = 360 h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D831DBD-B522-CC81-E3A0-0807C5FB4064}"/>
                </a:ext>
              </a:extLst>
            </p:cNvPr>
            <p:cNvSpPr txBox="1"/>
            <p:nvPr/>
          </p:nvSpPr>
          <p:spPr>
            <a:xfrm>
              <a:off x="6250923" y="1782958"/>
              <a:ext cx="167706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sz="2800" b="1">
                  <a:solidFill>
                    <a:srgbClr val="C00000"/>
                  </a:solidFill>
                </a:rPr>
                <a:t>301.8 mm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FEA5D4B-9E9B-4EC0-71E7-9DDE9A192076}"/>
                </a:ext>
              </a:extLst>
            </p:cNvPr>
            <p:cNvSpPr txBox="1"/>
            <p:nvPr/>
          </p:nvSpPr>
          <p:spPr>
            <a:xfrm>
              <a:off x="5309485" y="2210442"/>
              <a:ext cx="184056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sz="2800" b="1">
                  <a:solidFill>
                    <a:srgbClr val="C00000"/>
                  </a:solidFill>
                </a:rPr>
                <a:t>0.84 mm/h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AB85B6C-4D81-E169-3E1F-B125185A5607}"/>
              </a:ext>
            </a:extLst>
          </p:cNvPr>
          <p:cNvGrpSpPr/>
          <p:nvPr/>
        </p:nvGrpSpPr>
        <p:grpSpPr>
          <a:xfrm>
            <a:off x="2465057" y="3128889"/>
            <a:ext cx="6655935" cy="3722773"/>
            <a:chOff x="2465057" y="3128889"/>
            <a:chExt cx="6655935" cy="3722773"/>
          </a:xfrm>
        </p:grpSpPr>
        <p:pic>
          <p:nvPicPr>
            <p:cNvPr id="13" name="Picture 12" descr="Chart, line chart&#10;&#10;Description automatically generated">
              <a:extLst>
                <a:ext uri="{FF2B5EF4-FFF2-40B4-BE49-F238E27FC236}">
                  <a16:creationId xmlns:a16="http://schemas.microsoft.com/office/drawing/2014/main" id="{E3B4DEC4-741A-7464-3C00-6312AF1B7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65057" y="3128889"/>
              <a:ext cx="6655935" cy="3722773"/>
            </a:xfrm>
            <a:prstGeom prst="rect">
              <a:avLst/>
            </a:prstGeom>
            <a:noFill/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F9D200A-223E-4033-E9FB-C67F7393BA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35029" y="4769434"/>
              <a:ext cx="0" cy="1437967"/>
            </a:xfrm>
            <a:prstGeom prst="line">
              <a:avLst/>
            </a:prstGeom>
            <a:ln w="28575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A217AB6-20CC-3F76-3F83-9AA7A161303A}"/>
                </a:ext>
              </a:extLst>
            </p:cNvPr>
            <p:cNvCxnSpPr>
              <a:cxnSpLocks/>
            </p:cNvCxnSpPr>
            <p:nvPr/>
          </p:nvCxnSpPr>
          <p:spPr>
            <a:xfrm>
              <a:off x="3085700" y="4769434"/>
              <a:ext cx="3849329" cy="0"/>
            </a:xfrm>
            <a:prstGeom prst="line">
              <a:avLst/>
            </a:prstGeom>
            <a:ln w="28575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67562DF-3262-4C0B-1AEE-A8AF2E6033C7}"/>
                </a:ext>
              </a:extLst>
            </p:cNvPr>
            <p:cNvSpPr/>
            <p:nvPr/>
          </p:nvSpPr>
          <p:spPr>
            <a:xfrm>
              <a:off x="6853913" y="4692003"/>
              <a:ext cx="162232" cy="154859"/>
            </a:xfrm>
            <a:prstGeom prst="ellipse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3C472D8-99A7-EBF5-9904-175BF5D52D70}"/>
              </a:ext>
            </a:extLst>
          </p:cNvPr>
          <p:cNvGrpSpPr/>
          <p:nvPr/>
        </p:nvGrpSpPr>
        <p:grpSpPr>
          <a:xfrm>
            <a:off x="-9491" y="3128889"/>
            <a:ext cx="9153491" cy="3729111"/>
            <a:chOff x="-9491" y="3128889"/>
            <a:chExt cx="9153491" cy="3729111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0B0396C-2558-D77E-F470-AA75E137574E}"/>
                </a:ext>
              </a:extLst>
            </p:cNvPr>
            <p:cNvSpPr/>
            <p:nvPr/>
          </p:nvSpPr>
          <p:spPr>
            <a:xfrm>
              <a:off x="-9491" y="3128889"/>
              <a:ext cx="9153491" cy="372911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3B5A4052-3C9C-EB29-42A6-8A6E8D0D0D12}"/>
                </a:ext>
              </a:extLst>
            </p:cNvPr>
            <p:cNvGrpSpPr/>
            <p:nvPr/>
          </p:nvGrpSpPr>
          <p:grpSpPr>
            <a:xfrm>
              <a:off x="926882" y="3443314"/>
              <a:ext cx="6847975" cy="3093922"/>
              <a:chOff x="1017316" y="3132707"/>
              <a:chExt cx="6865039" cy="3619811"/>
            </a:xfrm>
          </p:grpSpPr>
          <p:pic>
            <p:nvPicPr>
              <p:cNvPr id="10" name="Picture 9" descr="Chart&#10;&#10;Description automatically generated">
                <a:extLst>
                  <a:ext uri="{FF2B5EF4-FFF2-40B4-BE49-F238E27FC236}">
                    <a16:creationId xmlns:a16="http://schemas.microsoft.com/office/drawing/2014/main" id="{CAF41F9C-9F84-4263-A313-11F61C3C28F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57" b="34681"/>
              <a:stretch/>
            </p:blipFill>
            <p:spPr>
              <a:xfrm>
                <a:off x="1350162" y="3132707"/>
                <a:ext cx="6532193" cy="3250480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77E9BB1-89CC-F809-76C4-25D9EB5F3DE1}"/>
                  </a:ext>
                </a:extLst>
              </p:cNvPr>
              <p:cNvSpPr txBox="1"/>
              <p:nvPr/>
            </p:nvSpPr>
            <p:spPr>
              <a:xfrm rot="16200000">
                <a:off x="-89619" y="4385112"/>
                <a:ext cx="2583202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hr-HR" b="1" err="1"/>
                  <a:t>Intezitet</a:t>
                </a:r>
                <a:r>
                  <a:rPr lang="hr-HR" b="1"/>
                  <a:t> (mm/h)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097277CD-1EDE-346B-5EA7-1ACA7B04D1D5}"/>
                  </a:ext>
                </a:extLst>
              </p:cNvPr>
              <p:cNvSpPr txBox="1"/>
              <p:nvPr/>
            </p:nvSpPr>
            <p:spPr>
              <a:xfrm>
                <a:off x="4058767" y="6383186"/>
                <a:ext cx="1798919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hr-HR" b="1"/>
                  <a:t>Trajanje (h)</a:t>
                </a:r>
              </a:p>
            </p:txBody>
          </p: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36828788-3391-A2D3-F6C2-66C5A7E2ECE6}"/>
                  </a:ext>
                </a:extLst>
              </p:cNvPr>
              <p:cNvGrpSpPr/>
              <p:nvPr/>
            </p:nvGrpSpPr>
            <p:grpSpPr>
              <a:xfrm>
                <a:off x="1792466" y="3282151"/>
                <a:ext cx="5807348" cy="2809812"/>
                <a:chOff x="1792466" y="3282151"/>
                <a:chExt cx="5807348" cy="2809812"/>
              </a:xfrm>
            </p:grpSpPr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09639E9F-942F-D210-6BE4-93D567E591BF}"/>
                    </a:ext>
                  </a:extLst>
                </p:cNvPr>
                <p:cNvSpPr/>
                <p:nvPr/>
              </p:nvSpPr>
              <p:spPr>
                <a:xfrm>
                  <a:off x="1792466" y="3282151"/>
                  <a:ext cx="5807348" cy="2809812"/>
                </a:xfrm>
                <a:prstGeom prst="rect">
                  <a:avLst/>
                </a:prstGeom>
                <a:solidFill>
                  <a:srgbClr val="84A4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  <p:sp>
              <p:nvSpPr>
                <p:cNvPr id="20" name="Right Triangle 19">
                  <a:extLst>
                    <a:ext uri="{FF2B5EF4-FFF2-40B4-BE49-F238E27FC236}">
                      <a16:creationId xmlns:a16="http://schemas.microsoft.com/office/drawing/2014/main" id="{65C2D9C7-CE53-E9D4-1392-C81F43644AC8}"/>
                    </a:ext>
                  </a:extLst>
                </p:cNvPr>
                <p:cNvSpPr/>
                <p:nvPr/>
              </p:nvSpPr>
              <p:spPr>
                <a:xfrm flipH="1" flipV="1">
                  <a:off x="1792466" y="3282151"/>
                  <a:ext cx="5807348" cy="2303300"/>
                </a:xfrm>
                <a:prstGeom prst="rtTriangle">
                  <a:avLst/>
                </a:prstGeom>
                <a:solidFill>
                  <a:srgbClr val="C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hr-HR"/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18C74DAC-AB4E-FF3F-7E7C-D0B1A1AC019E}"/>
                    </a:ext>
                  </a:extLst>
                </p:cNvPr>
                <p:cNvSpPr txBox="1"/>
                <p:nvPr/>
              </p:nvSpPr>
              <p:spPr>
                <a:xfrm>
                  <a:off x="4572000" y="3645125"/>
                  <a:ext cx="2887201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hr-HR" b="1">
                      <a:solidFill>
                        <a:schemeClr val="bg1"/>
                      </a:solidFill>
                    </a:rPr>
                    <a:t>Oborinski uvjeti u kojima se </a:t>
                  </a:r>
                </a:p>
                <a:p>
                  <a:r>
                    <a:rPr lang="hr-HR" b="1">
                      <a:solidFill>
                        <a:schemeClr val="bg1"/>
                      </a:solidFill>
                    </a:rPr>
                    <a:t>iniciraju klizišta.</a:t>
                  </a:r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0B4069C9-8459-28B5-F93D-65C209C5E696}"/>
                    </a:ext>
                  </a:extLst>
                </p:cNvPr>
                <p:cNvSpPr txBox="1"/>
                <p:nvPr/>
              </p:nvSpPr>
              <p:spPr>
                <a:xfrm>
                  <a:off x="2144702" y="4939120"/>
                  <a:ext cx="2887201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hr-HR" b="1">
                      <a:solidFill>
                        <a:schemeClr val="bg1"/>
                      </a:solidFill>
                    </a:rPr>
                    <a:t>Oborinski uvjeti u kojima se </a:t>
                  </a:r>
                </a:p>
                <a:p>
                  <a:r>
                    <a:rPr lang="hr-HR" b="1">
                      <a:solidFill>
                        <a:schemeClr val="bg1"/>
                      </a:solidFill>
                    </a:rPr>
                    <a:t>NE iniciraju klizišta.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677344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DDEE228-5193-CF7B-C08A-6851611A5B9D}"/>
              </a:ext>
            </a:extLst>
          </p:cNvPr>
          <p:cNvSpPr/>
          <p:nvPr/>
        </p:nvSpPr>
        <p:spPr>
          <a:xfrm>
            <a:off x="6179671" y="221129"/>
            <a:ext cx="2964330" cy="72314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E53A93-DFD4-392A-3F52-83446EA7C5AD}"/>
              </a:ext>
            </a:extLst>
          </p:cNvPr>
          <p:cNvSpPr txBox="1"/>
          <p:nvPr/>
        </p:nvSpPr>
        <p:spPr>
          <a:xfrm>
            <a:off x="6248430" y="321093"/>
            <a:ext cx="28216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800" b="1">
                <a:solidFill>
                  <a:schemeClr val="bg1"/>
                </a:solidFill>
                <a:latin typeface="Abadi" panose="020B0604020104020204" pitchFamily="34" charset="0"/>
              </a:rPr>
              <a:t>Evidencija klizišta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654318-DAEC-3830-CB65-187A36924CAF}"/>
              </a:ext>
            </a:extLst>
          </p:cNvPr>
          <p:cNvSpPr txBox="1"/>
          <p:nvPr/>
        </p:nvSpPr>
        <p:spPr>
          <a:xfrm>
            <a:off x="470544" y="1217514"/>
            <a:ext cx="8391832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800" b="1">
                <a:solidFill>
                  <a:srgbClr val="C00000"/>
                </a:solidFill>
              </a:rPr>
              <a:t>U Republici Hrvatskoj ne postoji jedinstvena nacionalna baza/evidencija aktiviranih klizišta!</a:t>
            </a:r>
          </a:p>
          <a:p>
            <a:endParaRPr lang="hr-HR"/>
          </a:p>
          <a:p>
            <a:r>
              <a:rPr lang="hr-HR" sz="2400"/>
              <a:t>Baza klizišta trebala bi sadržavati slijedeće informacije: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/>
              <a:t>točna lokacija klizišta (koordinate čela klizišta)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/>
              <a:t>datum i vrijeme aktiviranja klizišta (ukoliko je poznato)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/>
              <a:t>vrsta klizišta (klizište, tečenje, odron, prevrtanje, bočno razmicanje)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/>
              <a:t>procjena veličine klizišta (površina/volumen)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/>
              <a:t>inicijator klizišta (oborina/potres/ljudska aktivnost)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/>
              <a:t>procjena štete ili elemenata pod rizikom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/>
              <a:t>aktivnost klizišta (aktivno/umireno/sanirano)</a:t>
            </a:r>
          </a:p>
          <a:p>
            <a:pPr marL="285750" indent="-285750">
              <a:buFontTx/>
              <a:buChar char="-"/>
            </a:pPr>
            <a:endParaRPr lang="hr-HR"/>
          </a:p>
          <a:p>
            <a:pPr marL="285750" indent="-285750">
              <a:buFontTx/>
              <a:buChar char="-"/>
            </a:pPr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58898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4EEDD90E-9024-C1A9-562E-E7C627B9DACF}"/>
              </a:ext>
            </a:extLst>
          </p:cNvPr>
          <p:cNvSpPr txBox="1"/>
          <p:nvPr/>
        </p:nvSpPr>
        <p:spPr>
          <a:xfrm>
            <a:off x="5400865" y="3018265"/>
            <a:ext cx="36027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>
                <a:latin typeface="Abadi" panose="020B0604020104020204" pitchFamily="34" charset="0"/>
              </a:rPr>
              <a:t>prikazuju područja na kojima</a:t>
            </a:r>
          </a:p>
          <a:p>
            <a:r>
              <a:rPr lang="hr-HR" sz="2000">
                <a:latin typeface="Abadi" panose="020B0604020104020204" pitchFamily="34" charset="0"/>
              </a:rPr>
              <a:t>se </a:t>
            </a:r>
            <a:r>
              <a:rPr lang="hr-HR" sz="2000" b="1">
                <a:solidFill>
                  <a:srgbClr val="C00000"/>
                </a:solidFill>
                <a:latin typeface="Abadi" panose="020B0604020104020204" pitchFamily="34" charset="0"/>
              </a:rPr>
              <a:t>dogodilo klizanje u prošlosti</a:t>
            </a:r>
          </a:p>
        </p:txBody>
      </p:sp>
      <p:pic>
        <p:nvPicPr>
          <p:cNvPr id="13" name="Picture 1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5ADED583-E5E6-5FD5-1AC6-3410604102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61" b="26273"/>
          <a:stretch/>
        </p:blipFill>
        <p:spPr>
          <a:xfrm>
            <a:off x="252802" y="2160264"/>
            <a:ext cx="5148063" cy="14785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637FEB9-304A-21E1-2652-DC8E40CD6028}"/>
              </a:ext>
            </a:extLst>
          </p:cNvPr>
          <p:cNvSpPr txBox="1"/>
          <p:nvPr/>
        </p:nvSpPr>
        <p:spPr>
          <a:xfrm>
            <a:off x="275698" y="1746653"/>
            <a:ext cx="38892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b="1">
                <a:latin typeface="Abadi" panose="020B0604020104020204" pitchFamily="34" charset="0"/>
              </a:rPr>
              <a:t>KARTE INVENTARA KLIZIŠTA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36A880-1067-DCFF-5ADE-B47A7212FB10}"/>
              </a:ext>
            </a:extLst>
          </p:cNvPr>
          <p:cNvSpPr txBox="1"/>
          <p:nvPr/>
        </p:nvSpPr>
        <p:spPr>
          <a:xfrm>
            <a:off x="5409750" y="5084172"/>
            <a:ext cx="36027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>
                <a:latin typeface="Abadi" panose="020B0604020104020204" pitchFamily="34" charset="0"/>
              </a:rPr>
              <a:t>prikazuju </a:t>
            </a:r>
            <a:r>
              <a:rPr lang="hr-HR" sz="2000" b="1">
                <a:solidFill>
                  <a:srgbClr val="C00000"/>
                </a:solidFill>
                <a:latin typeface="Abadi" panose="020B0604020104020204" pitchFamily="34" charset="0"/>
              </a:rPr>
              <a:t>prostornu i vremensku vjerojatnost pojave </a:t>
            </a:r>
          </a:p>
          <a:p>
            <a:r>
              <a:rPr lang="hr-HR" sz="2000" b="1">
                <a:solidFill>
                  <a:srgbClr val="C00000"/>
                </a:solidFill>
                <a:latin typeface="Abadi" panose="020B0604020104020204" pitchFamily="34" charset="0"/>
              </a:rPr>
              <a:t>klizišta, te potencijalnu štetu</a:t>
            </a:r>
            <a:endParaRPr lang="hr-HR" sz="2000">
              <a:latin typeface="Abadi" panose="020B0604020104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D23400B-A62B-7168-71C4-3337E8C0E718}"/>
              </a:ext>
            </a:extLst>
          </p:cNvPr>
          <p:cNvGrpSpPr/>
          <p:nvPr/>
        </p:nvGrpSpPr>
        <p:grpSpPr>
          <a:xfrm>
            <a:off x="261685" y="4155266"/>
            <a:ext cx="5148065" cy="1847858"/>
            <a:chOff x="252799" y="3456554"/>
            <a:chExt cx="5148065" cy="1847858"/>
          </a:xfrm>
        </p:grpSpPr>
        <p:pic>
          <p:nvPicPr>
            <p:cNvPr id="18" name="Picture 17" descr="A close up of text on a white background&#10;&#10;Description automatically generated">
              <a:extLst>
                <a:ext uri="{FF2B5EF4-FFF2-40B4-BE49-F238E27FC236}">
                  <a16:creationId xmlns:a16="http://schemas.microsoft.com/office/drawing/2014/main" id="{E2497A82-67DE-0F24-7165-5DE2E47DBF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794" b="1940"/>
            <a:stretch/>
          </p:blipFill>
          <p:spPr>
            <a:xfrm>
              <a:off x="252801" y="3825886"/>
              <a:ext cx="5148063" cy="1478526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DBCFF71-5FA6-A2E2-83A1-8F064AA67D0B}"/>
                </a:ext>
              </a:extLst>
            </p:cNvPr>
            <p:cNvSpPr txBox="1"/>
            <p:nvPr/>
          </p:nvSpPr>
          <p:spPr>
            <a:xfrm>
              <a:off x="252799" y="3456554"/>
              <a:ext cx="440537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sz="2400" b="1">
                  <a:latin typeface="Abadi" panose="020B0604020104020204" pitchFamily="34" charset="0"/>
                </a:rPr>
                <a:t>PROGNOSTIČKE KARTE KLIZIŠTA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595BAE9F-C892-885D-F427-5E874780B7E6}"/>
              </a:ext>
            </a:extLst>
          </p:cNvPr>
          <p:cNvGrpSpPr/>
          <p:nvPr/>
        </p:nvGrpSpPr>
        <p:grpSpPr>
          <a:xfrm>
            <a:off x="6179670" y="0"/>
            <a:ext cx="2964330" cy="723149"/>
            <a:chOff x="6179671" y="221129"/>
            <a:chExt cx="2964330" cy="7231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0679C9AA-7D07-DBB8-F282-521BF2732343}"/>
                </a:ext>
              </a:extLst>
            </p:cNvPr>
            <p:cNvSpPr/>
            <p:nvPr/>
          </p:nvSpPr>
          <p:spPr>
            <a:xfrm>
              <a:off x="6179671" y="221129"/>
              <a:ext cx="2964330" cy="723149"/>
            </a:xfrm>
            <a:prstGeom prst="rect">
              <a:avLst/>
            </a:prstGeom>
            <a:solidFill>
              <a:srgbClr val="C000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r-HR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87B01A2-5648-3A8E-F9A4-EE2B7CDDBA82}"/>
                </a:ext>
              </a:extLst>
            </p:cNvPr>
            <p:cNvSpPr txBox="1"/>
            <p:nvPr/>
          </p:nvSpPr>
          <p:spPr>
            <a:xfrm>
              <a:off x="6606098" y="321093"/>
              <a:ext cx="21114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r-HR" sz="2800" b="1">
                  <a:solidFill>
                    <a:schemeClr val="bg1"/>
                  </a:solidFill>
                  <a:latin typeface="Abadi" panose="020B0604020104020204" pitchFamily="34" charset="0"/>
                </a:rPr>
                <a:t>Karte klizišta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004DD3B-C87B-671F-79F0-9A0EB058311D}"/>
              </a:ext>
            </a:extLst>
          </p:cNvPr>
          <p:cNvSpPr txBox="1"/>
          <p:nvPr/>
        </p:nvSpPr>
        <p:spPr>
          <a:xfrm>
            <a:off x="329486" y="623184"/>
            <a:ext cx="47121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4400" b="1">
                <a:solidFill>
                  <a:srgbClr val="C00000"/>
                </a:solidFill>
              </a:rPr>
              <a:t>Vrste karata klizišta</a:t>
            </a:r>
          </a:p>
        </p:txBody>
      </p:sp>
    </p:spTree>
    <p:extLst>
      <p:ext uri="{BB962C8B-B14F-4D97-AF65-F5344CB8AC3E}">
        <p14:creationId xmlns:p14="http://schemas.microsoft.com/office/powerpoint/2010/main" val="14659779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baec1f6-d14b-4c3c-9586-bb2c90ef1898">
      <Terms xmlns="http://schemas.microsoft.com/office/infopath/2007/PartnerControls"/>
    </lcf76f155ced4ddcb4097134ff3c332f>
    <TaxCatchAll xmlns="c933504f-d2a8-431a-84f7-c5a4badffb6e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53273CD9D723F4188949CF4BCE62C59" ma:contentTypeVersion="16" ma:contentTypeDescription="Stvaranje novog dokumenta." ma:contentTypeScope="" ma:versionID="a4927472e4564c18859119146a358593">
  <xsd:schema xmlns:xsd="http://www.w3.org/2001/XMLSchema" xmlns:xs="http://www.w3.org/2001/XMLSchema" xmlns:p="http://schemas.microsoft.com/office/2006/metadata/properties" xmlns:ns2="fbaec1f6-d14b-4c3c-9586-bb2c90ef1898" xmlns:ns3="c933504f-d2a8-431a-84f7-c5a4badffb6e" targetNamespace="http://schemas.microsoft.com/office/2006/metadata/properties" ma:root="true" ma:fieldsID="eb87183054276fbaef5183ab8da029f4" ns2:_="" ns3:_="">
    <xsd:import namespace="fbaec1f6-d14b-4c3c-9586-bb2c90ef1898"/>
    <xsd:import namespace="c933504f-d2a8-431a-84f7-c5a4badffb6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aec1f6-d14b-4c3c-9586-bb2c90ef189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Oznake slika" ma:readOnly="false" ma:fieldId="{5cf76f15-5ced-4ddc-b409-7134ff3c332f}" ma:taxonomyMulti="true" ma:sspId="b533b555-a478-4885-9704-db5a555610f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33504f-d2a8-431a-84f7-c5a4badffb6e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c0eade01-2570-4347-8d66-5a1d9873c703}" ma:internalName="TaxCatchAll" ma:showField="CatchAllData" ma:web="c933504f-d2a8-431a-84f7-c5a4badffb6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Zajednički se koristi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Detalji o zajedničkom korištenju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Vrsta sadržaja"/>
        <xsd:element ref="dc:title" minOccurs="0" maxOccurs="1" ma:index="4" ma:displayName="Naslov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18D42DE-F1ED-40D4-9268-33F1CF570BFB}">
  <ds:schemaRefs>
    <ds:schemaRef ds:uri="c933504f-d2a8-431a-84f7-c5a4badffb6e"/>
    <ds:schemaRef ds:uri="fbaec1f6-d14b-4c3c-9586-bb2c90ef1898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C13F8D57-E741-4C06-B1EA-49B65F549BDB}">
  <ds:schemaRefs>
    <ds:schemaRef ds:uri="c933504f-d2a8-431a-84f7-c5a4badffb6e"/>
    <ds:schemaRef ds:uri="fbaec1f6-d14b-4c3c-9586-bb2c90ef189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D31191E4-C70B-4910-B2CB-A60C52E774F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</TotalTime>
  <Words>1175</Words>
  <Application>Microsoft Office PowerPoint</Application>
  <PresentationFormat>On-screen Show (4:3)</PresentationFormat>
  <Paragraphs>249</Paragraphs>
  <Slides>42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1" baseType="lpstr">
      <vt:lpstr>Abadi</vt:lpstr>
      <vt:lpstr>Arial</vt:lpstr>
      <vt:lpstr>Calibri</vt:lpstr>
      <vt:lpstr>Calibri Light</vt:lpstr>
      <vt:lpstr>Courier New</vt:lpstr>
      <vt:lpstr>Inter</vt:lpstr>
      <vt:lpstr>Times New Roman</vt:lpstr>
      <vt:lpstr>Trebuchet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Sanja Bernat Gazibara</dc:creator>
  <cp:lastModifiedBy>Sanja Bernat Gazibara</cp:lastModifiedBy>
  <cp:revision>1</cp:revision>
  <dcterms:created xsi:type="dcterms:W3CDTF">2020-11-15T17:57:54Z</dcterms:created>
  <dcterms:modified xsi:type="dcterms:W3CDTF">2023-03-03T07:11:49Z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0x010100353273CD9D723F4188949CF4BCE62C59</vt:lpwstr>
  </property>
  <property fmtid="{D5CDD505-2E9C-101B-9397-08002B2CF9AE}" pid="3" name="MediaServiceImageTags">
    <vt:lpwstr/>
  </property>
</Properties>
</file>